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2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3" r:id="rId16"/>
    <p:sldId id="274" r:id="rId17"/>
    <p:sldId id="272" r:id="rId18"/>
    <p:sldId id="275" r:id="rId19"/>
    <p:sldId id="271" r:id="rId20"/>
    <p:sldId id="276" r:id="rId21"/>
    <p:sldId id="277" r:id="rId22"/>
    <p:sldId id="278" r:id="rId23"/>
    <p:sldId id="279" r:id="rId24"/>
    <p:sldId id="280" r:id="rId25"/>
    <p:sldId id="281" r:id="rId26"/>
    <p:sldId id="282"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1528"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davidrbknighton:Documents:Fish%20Cumulative%20Data%20Study%20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davidrbknighton:Documents:Fish%20Cumulative%20Data%20Study%20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davidrbknighton:Documents:Fish%20Cumulative%20Data%20Study%202.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davidrbknighton:Documents:Fish%20Cumulative%20Data%20Study%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DATA!$L$35</c:f>
              <c:strCache>
                <c:ptCount val="1"/>
                <c:pt idx="0">
                  <c:v>Average # fish No moss</c:v>
                </c:pt>
              </c:strCache>
            </c:strRef>
          </c:tx>
          <c:marker>
            <c:symbol val="none"/>
          </c:marker>
          <c:val>
            <c:numRef>
              <c:f>DATA!$L$36:$L$42</c:f>
              <c:numCache>
                <c:formatCode>0</c:formatCode>
                <c:ptCount val="7"/>
                <c:pt idx="0">
                  <c:v>21.125</c:v>
                </c:pt>
                <c:pt idx="1">
                  <c:v>19.25</c:v>
                </c:pt>
                <c:pt idx="2">
                  <c:v>26.75</c:v>
                </c:pt>
                <c:pt idx="3">
                  <c:v>22.175</c:v>
                </c:pt>
                <c:pt idx="4">
                  <c:v>24.75</c:v>
                </c:pt>
                <c:pt idx="5">
                  <c:v>26.25</c:v>
                </c:pt>
                <c:pt idx="6">
                  <c:v>20.5</c:v>
                </c:pt>
              </c:numCache>
            </c:numRef>
          </c:val>
          <c:smooth val="0"/>
        </c:ser>
        <c:ser>
          <c:idx val="1"/>
          <c:order val="1"/>
          <c:tx>
            <c:strRef>
              <c:f>DATA!$M$35</c:f>
              <c:strCache>
                <c:ptCount val="1"/>
                <c:pt idx="0">
                  <c:v>Average # of fish moss</c:v>
                </c:pt>
              </c:strCache>
            </c:strRef>
          </c:tx>
          <c:marker>
            <c:symbol val="none"/>
          </c:marker>
          <c:val>
            <c:numRef>
              <c:f>DATA!$M$36:$M$42</c:f>
              <c:numCache>
                <c:formatCode>0</c:formatCode>
                <c:ptCount val="7"/>
                <c:pt idx="0">
                  <c:v>32.75</c:v>
                </c:pt>
                <c:pt idx="1">
                  <c:v>37.125</c:v>
                </c:pt>
                <c:pt idx="2">
                  <c:v>31.0</c:v>
                </c:pt>
                <c:pt idx="3">
                  <c:v>25.25</c:v>
                </c:pt>
                <c:pt idx="4">
                  <c:v>28.375</c:v>
                </c:pt>
                <c:pt idx="5">
                  <c:v>34.375</c:v>
                </c:pt>
                <c:pt idx="6">
                  <c:v>23.625</c:v>
                </c:pt>
              </c:numCache>
            </c:numRef>
          </c:val>
          <c:smooth val="0"/>
        </c:ser>
        <c:dLbls>
          <c:showLegendKey val="0"/>
          <c:showVal val="0"/>
          <c:showCatName val="0"/>
          <c:showSerName val="0"/>
          <c:showPercent val="0"/>
          <c:showBubbleSize val="0"/>
        </c:dLbls>
        <c:marker val="1"/>
        <c:smooth val="0"/>
        <c:axId val="2095496808"/>
        <c:axId val="2095499784"/>
      </c:lineChart>
      <c:catAx>
        <c:axId val="2095496808"/>
        <c:scaling>
          <c:orientation val="minMax"/>
        </c:scaling>
        <c:delete val="0"/>
        <c:axPos val="b"/>
        <c:majorTickMark val="out"/>
        <c:minorTickMark val="none"/>
        <c:tickLblPos val="nextTo"/>
        <c:crossAx val="2095499784"/>
        <c:crosses val="autoZero"/>
        <c:auto val="1"/>
        <c:lblAlgn val="ctr"/>
        <c:lblOffset val="100"/>
        <c:noMultiLvlLbl val="0"/>
      </c:catAx>
      <c:valAx>
        <c:axId val="2095499784"/>
        <c:scaling>
          <c:orientation val="minMax"/>
        </c:scaling>
        <c:delete val="0"/>
        <c:axPos val="l"/>
        <c:majorGridlines/>
        <c:numFmt formatCode="0" sourceLinked="1"/>
        <c:majorTickMark val="out"/>
        <c:minorTickMark val="none"/>
        <c:tickLblPos val="nextTo"/>
        <c:crossAx val="209549680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DATA!$L$24</c:f>
              <c:strCache>
                <c:ptCount val="1"/>
                <c:pt idx="0">
                  <c:v>Average pH No moss</c:v>
                </c:pt>
              </c:strCache>
            </c:strRef>
          </c:tx>
          <c:marker>
            <c:symbol val="none"/>
          </c:marker>
          <c:val>
            <c:numRef>
              <c:f>DATA!$L$25:$L$31</c:f>
              <c:numCache>
                <c:formatCode>0.0</c:formatCode>
                <c:ptCount val="7"/>
                <c:pt idx="0">
                  <c:v>8.225000000000001</c:v>
                </c:pt>
                <c:pt idx="1">
                  <c:v>8.175</c:v>
                </c:pt>
                <c:pt idx="2">
                  <c:v>8.025</c:v>
                </c:pt>
                <c:pt idx="3">
                  <c:v>7.925</c:v>
                </c:pt>
                <c:pt idx="4">
                  <c:v>7.95</c:v>
                </c:pt>
                <c:pt idx="5">
                  <c:v>7.974999999999999</c:v>
                </c:pt>
                <c:pt idx="6">
                  <c:v>8.0</c:v>
                </c:pt>
              </c:numCache>
            </c:numRef>
          </c:val>
          <c:smooth val="0"/>
        </c:ser>
        <c:ser>
          <c:idx val="1"/>
          <c:order val="1"/>
          <c:tx>
            <c:strRef>
              <c:f>DATA!$M$24</c:f>
              <c:strCache>
                <c:ptCount val="1"/>
                <c:pt idx="0">
                  <c:v>Average pH moss</c:v>
                </c:pt>
              </c:strCache>
            </c:strRef>
          </c:tx>
          <c:marker>
            <c:symbol val="none"/>
          </c:marker>
          <c:val>
            <c:numRef>
              <c:f>DATA!$M$25:$M$31</c:f>
              <c:numCache>
                <c:formatCode>0.0</c:formatCode>
                <c:ptCount val="7"/>
                <c:pt idx="0">
                  <c:v>8.1</c:v>
                </c:pt>
                <c:pt idx="1">
                  <c:v>8.1</c:v>
                </c:pt>
                <c:pt idx="2">
                  <c:v>8.025</c:v>
                </c:pt>
                <c:pt idx="3">
                  <c:v>8.0</c:v>
                </c:pt>
                <c:pt idx="4">
                  <c:v>8.025</c:v>
                </c:pt>
                <c:pt idx="5">
                  <c:v>8.075</c:v>
                </c:pt>
                <c:pt idx="6">
                  <c:v>8.1125</c:v>
                </c:pt>
              </c:numCache>
            </c:numRef>
          </c:val>
          <c:smooth val="0"/>
        </c:ser>
        <c:dLbls>
          <c:showLegendKey val="0"/>
          <c:showVal val="0"/>
          <c:showCatName val="0"/>
          <c:showSerName val="0"/>
          <c:showPercent val="0"/>
          <c:showBubbleSize val="0"/>
        </c:dLbls>
        <c:marker val="1"/>
        <c:smooth val="0"/>
        <c:axId val="-2134331048"/>
        <c:axId val="-2134325016"/>
      </c:lineChart>
      <c:catAx>
        <c:axId val="-2134331048"/>
        <c:scaling>
          <c:orientation val="minMax"/>
        </c:scaling>
        <c:delete val="0"/>
        <c:axPos val="b"/>
        <c:majorTickMark val="out"/>
        <c:minorTickMark val="none"/>
        <c:tickLblPos val="nextTo"/>
        <c:crossAx val="-2134325016"/>
        <c:crosses val="autoZero"/>
        <c:auto val="1"/>
        <c:lblAlgn val="ctr"/>
        <c:lblOffset val="100"/>
        <c:noMultiLvlLbl val="0"/>
      </c:catAx>
      <c:valAx>
        <c:axId val="-2134325016"/>
        <c:scaling>
          <c:orientation val="minMax"/>
        </c:scaling>
        <c:delete val="0"/>
        <c:axPos val="l"/>
        <c:majorGridlines/>
        <c:numFmt formatCode="0.0" sourceLinked="1"/>
        <c:majorTickMark val="out"/>
        <c:minorTickMark val="none"/>
        <c:tickLblPos val="nextTo"/>
        <c:crossAx val="-21343310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DATA!$L$1</c:f>
              <c:strCache>
                <c:ptCount val="1"/>
                <c:pt idx="0">
                  <c:v>Average Turbidity No moss</c:v>
                </c:pt>
              </c:strCache>
            </c:strRef>
          </c:tx>
          <c:cat>
            <c:numRef>
              <c:f>DATA!$K$2:$K$8</c:f>
              <c:numCache>
                <c:formatCode>mm/dd/yy;@</c:formatCode>
                <c:ptCount val="7"/>
                <c:pt idx="0">
                  <c:v>39845.0</c:v>
                </c:pt>
                <c:pt idx="1">
                  <c:v>39852.0</c:v>
                </c:pt>
                <c:pt idx="2">
                  <c:v>39859.0</c:v>
                </c:pt>
                <c:pt idx="3">
                  <c:v>39866.0</c:v>
                </c:pt>
                <c:pt idx="4">
                  <c:v>39873.0</c:v>
                </c:pt>
                <c:pt idx="5">
                  <c:v>39880.0</c:v>
                </c:pt>
                <c:pt idx="6">
                  <c:v>39887.0</c:v>
                </c:pt>
              </c:numCache>
            </c:numRef>
          </c:cat>
          <c:val>
            <c:numRef>
              <c:f>DATA!$L$2:$L$8</c:f>
              <c:numCache>
                <c:formatCode>0.00</c:formatCode>
                <c:ptCount val="7"/>
                <c:pt idx="0">
                  <c:v>0.17375</c:v>
                </c:pt>
                <c:pt idx="1">
                  <c:v>0.175555555555556</c:v>
                </c:pt>
                <c:pt idx="2">
                  <c:v>0.1725</c:v>
                </c:pt>
                <c:pt idx="3">
                  <c:v>0.11</c:v>
                </c:pt>
                <c:pt idx="4">
                  <c:v>0.12375</c:v>
                </c:pt>
                <c:pt idx="5">
                  <c:v>0.14375</c:v>
                </c:pt>
                <c:pt idx="6">
                  <c:v>0.15125</c:v>
                </c:pt>
              </c:numCache>
            </c:numRef>
          </c:val>
          <c:smooth val="0"/>
        </c:ser>
        <c:ser>
          <c:idx val="1"/>
          <c:order val="1"/>
          <c:tx>
            <c:strRef>
              <c:f>DATA!$M$1</c:f>
              <c:strCache>
                <c:ptCount val="1"/>
                <c:pt idx="0">
                  <c:v>Average Turbidity moss</c:v>
                </c:pt>
              </c:strCache>
            </c:strRef>
          </c:tx>
          <c:cat>
            <c:numRef>
              <c:f>DATA!$K$2:$K$8</c:f>
              <c:numCache>
                <c:formatCode>mm/dd/yy;@</c:formatCode>
                <c:ptCount val="7"/>
                <c:pt idx="0">
                  <c:v>39845.0</c:v>
                </c:pt>
                <c:pt idx="1">
                  <c:v>39852.0</c:v>
                </c:pt>
                <c:pt idx="2">
                  <c:v>39859.0</c:v>
                </c:pt>
                <c:pt idx="3">
                  <c:v>39866.0</c:v>
                </c:pt>
                <c:pt idx="4">
                  <c:v>39873.0</c:v>
                </c:pt>
                <c:pt idx="5">
                  <c:v>39880.0</c:v>
                </c:pt>
                <c:pt idx="6">
                  <c:v>39887.0</c:v>
                </c:pt>
              </c:numCache>
            </c:numRef>
          </c:cat>
          <c:val>
            <c:numRef>
              <c:f>DATA!$M$2:$M$8</c:f>
              <c:numCache>
                <c:formatCode>0.00</c:formatCode>
                <c:ptCount val="7"/>
                <c:pt idx="0">
                  <c:v>0.185</c:v>
                </c:pt>
                <c:pt idx="1">
                  <c:v>0.20625</c:v>
                </c:pt>
                <c:pt idx="2">
                  <c:v>0.150375</c:v>
                </c:pt>
                <c:pt idx="3">
                  <c:v>0.08125</c:v>
                </c:pt>
                <c:pt idx="4">
                  <c:v>0.10375</c:v>
                </c:pt>
                <c:pt idx="5">
                  <c:v>0.147125</c:v>
                </c:pt>
                <c:pt idx="6">
                  <c:v>0.055</c:v>
                </c:pt>
              </c:numCache>
            </c:numRef>
          </c:val>
          <c:smooth val="0"/>
        </c:ser>
        <c:dLbls>
          <c:showLegendKey val="0"/>
          <c:showVal val="0"/>
          <c:showCatName val="0"/>
          <c:showSerName val="0"/>
          <c:showPercent val="0"/>
          <c:showBubbleSize val="0"/>
        </c:dLbls>
        <c:marker val="1"/>
        <c:smooth val="0"/>
        <c:axId val="-2134287384"/>
        <c:axId val="-2134284344"/>
      </c:lineChart>
      <c:dateAx>
        <c:axId val="-2134287384"/>
        <c:scaling>
          <c:orientation val="minMax"/>
        </c:scaling>
        <c:delete val="0"/>
        <c:axPos val="b"/>
        <c:numFmt formatCode="mm/dd/yy;@" sourceLinked="1"/>
        <c:majorTickMark val="out"/>
        <c:minorTickMark val="none"/>
        <c:tickLblPos val="nextTo"/>
        <c:crossAx val="-2134284344"/>
        <c:crosses val="autoZero"/>
        <c:auto val="1"/>
        <c:lblOffset val="100"/>
        <c:baseTimeUnit val="days"/>
      </c:dateAx>
      <c:valAx>
        <c:axId val="-2134284344"/>
        <c:scaling>
          <c:orientation val="minMax"/>
        </c:scaling>
        <c:delete val="0"/>
        <c:axPos val="l"/>
        <c:majorGridlines/>
        <c:numFmt formatCode="0.00" sourceLinked="1"/>
        <c:majorTickMark val="out"/>
        <c:minorTickMark val="none"/>
        <c:tickLblPos val="nextTo"/>
        <c:crossAx val="-2134287384"/>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lineChart>
        <c:grouping val="standard"/>
        <c:varyColors val="0"/>
        <c:ser>
          <c:idx val="0"/>
          <c:order val="0"/>
          <c:tx>
            <c:strRef>
              <c:f>DATA!$L$12</c:f>
              <c:strCache>
                <c:ptCount val="1"/>
                <c:pt idx="0">
                  <c:v>Average Nitrate No moss</c:v>
                </c:pt>
              </c:strCache>
            </c:strRef>
          </c:tx>
          <c:marker>
            <c:symbol val="none"/>
          </c:marker>
          <c:cat>
            <c:numRef>
              <c:f>DATA!$K$13:$K$19</c:f>
              <c:numCache>
                <c:formatCode>mm/dd/yy;@</c:formatCode>
                <c:ptCount val="7"/>
                <c:pt idx="0">
                  <c:v>39845.0</c:v>
                </c:pt>
                <c:pt idx="1">
                  <c:v>39852.0</c:v>
                </c:pt>
                <c:pt idx="2">
                  <c:v>39859.0</c:v>
                </c:pt>
                <c:pt idx="3">
                  <c:v>39866.0</c:v>
                </c:pt>
                <c:pt idx="4">
                  <c:v>39873.0</c:v>
                </c:pt>
                <c:pt idx="5">
                  <c:v>39880.0</c:v>
                </c:pt>
                <c:pt idx="6">
                  <c:v>39887.0</c:v>
                </c:pt>
              </c:numCache>
            </c:numRef>
          </c:cat>
          <c:val>
            <c:numRef>
              <c:f>DATA!$L$13:$L$19</c:f>
              <c:numCache>
                <c:formatCode>0</c:formatCode>
                <c:ptCount val="7"/>
                <c:pt idx="0">
                  <c:v>51.875</c:v>
                </c:pt>
                <c:pt idx="1">
                  <c:v>92.5</c:v>
                </c:pt>
                <c:pt idx="2">
                  <c:v>16.25</c:v>
                </c:pt>
                <c:pt idx="3">
                  <c:v>26.25</c:v>
                </c:pt>
                <c:pt idx="4">
                  <c:v>23.75</c:v>
                </c:pt>
                <c:pt idx="5">
                  <c:v>23.75</c:v>
                </c:pt>
                <c:pt idx="6">
                  <c:v>63.25</c:v>
                </c:pt>
              </c:numCache>
            </c:numRef>
          </c:val>
          <c:smooth val="0"/>
        </c:ser>
        <c:ser>
          <c:idx val="1"/>
          <c:order val="1"/>
          <c:tx>
            <c:strRef>
              <c:f>DATA!$M$12</c:f>
              <c:strCache>
                <c:ptCount val="1"/>
                <c:pt idx="0">
                  <c:v>Average Nitrate moss</c:v>
                </c:pt>
              </c:strCache>
            </c:strRef>
          </c:tx>
          <c:marker>
            <c:symbol val="none"/>
          </c:marker>
          <c:cat>
            <c:numRef>
              <c:f>DATA!$K$13:$K$19</c:f>
              <c:numCache>
                <c:formatCode>mm/dd/yy;@</c:formatCode>
                <c:ptCount val="7"/>
                <c:pt idx="0">
                  <c:v>39845.0</c:v>
                </c:pt>
                <c:pt idx="1">
                  <c:v>39852.0</c:v>
                </c:pt>
                <c:pt idx="2">
                  <c:v>39859.0</c:v>
                </c:pt>
                <c:pt idx="3">
                  <c:v>39866.0</c:v>
                </c:pt>
                <c:pt idx="4">
                  <c:v>39873.0</c:v>
                </c:pt>
                <c:pt idx="5">
                  <c:v>39880.0</c:v>
                </c:pt>
                <c:pt idx="6">
                  <c:v>39887.0</c:v>
                </c:pt>
              </c:numCache>
            </c:numRef>
          </c:cat>
          <c:val>
            <c:numRef>
              <c:f>DATA!$M$13:$M$19</c:f>
              <c:numCache>
                <c:formatCode>0</c:formatCode>
                <c:ptCount val="7"/>
                <c:pt idx="0">
                  <c:v>63.75</c:v>
                </c:pt>
                <c:pt idx="1">
                  <c:v>88.75</c:v>
                </c:pt>
                <c:pt idx="2">
                  <c:v>15.375</c:v>
                </c:pt>
                <c:pt idx="3">
                  <c:v>30.0</c:v>
                </c:pt>
                <c:pt idx="4">
                  <c:v>26.875</c:v>
                </c:pt>
                <c:pt idx="5">
                  <c:v>10.625</c:v>
                </c:pt>
                <c:pt idx="6">
                  <c:v>13.125</c:v>
                </c:pt>
              </c:numCache>
            </c:numRef>
          </c:val>
          <c:smooth val="0"/>
        </c:ser>
        <c:dLbls>
          <c:showLegendKey val="0"/>
          <c:showVal val="0"/>
          <c:showCatName val="0"/>
          <c:showSerName val="0"/>
          <c:showPercent val="0"/>
          <c:showBubbleSize val="0"/>
        </c:dLbls>
        <c:marker val="1"/>
        <c:smooth val="0"/>
        <c:axId val="-2133877176"/>
        <c:axId val="-2133874120"/>
      </c:lineChart>
      <c:dateAx>
        <c:axId val="-2133877176"/>
        <c:scaling>
          <c:orientation val="minMax"/>
        </c:scaling>
        <c:delete val="0"/>
        <c:axPos val="b"/>
        <c:numFmt formatCode="mm/dd/yy;@" sourceLinked="1"/>
        <c:majorTickMark val="out"/>
        <c:minorTickMark val="none"/>
        <c:tickLblPos val="nextTo"/>
        <c:crossAx val="-2133874120"/>
        <c:crosses val="autoZero"/>
        <c:auto val="1"/>
        <c:lblOffset val="100"/>
        <c:baseTimeUnit val="days"/>
      </c:dateAx>
      <c:valAx>
        <c:axId val="-2133874120"/>
        <c:scaling>
          <c:orientation val="minMax"/>
        </c:scaling>
        <c:delete val="0"/>
        <c:axPos val="l"/>
        <c:majorGridlines/>
        <c:numFmt formatCode="0" sourceLinked="1"/>
        <c:majorTickMark val="out"/>
        <c:minorTickMark val="none"/>
        <c:tickLblPos val="nextTo"/>
        <c:crossAx val="-2133877176"/>
        <c:crosses val="autoZero"/>
        <c:crossBetween val="between"/>
      </c:valAx>
    </c:plotArea>
    <c:legend>
      <c:legendPos val="r"/>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1026BB-5DE9-DA47-BF3E-B045B0E43601}" type="datetimeFigureOut">
              <a:rPr lang="en-US" smtClean="0"/>
              <a:t>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14BC4-C644-0A4B-A711-9C69FBDCAED4}" type="slidenum">
              <a:rPr lang="en-US" smtClean="0"/>
              <a:t>‹#›</a:t>
            </a:fld>
            <a:endParaRPr lang="en-US"/>
          </a:p>
        </p:txBody>
      </p:sp>
    </p:spTree>
    <p:extLst>
      <p:ext uri="{BB962C8B-B14F-4D97-AF65-F5344CB8AC3E}">
        <p14:creationId xmlns:p14="http://schemas.microsoft.com/office/powerpoint/2010/main" val="31532420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company was founded by David Knighton MD and Vance Fiegel with technology developed at Embro Corporation (a</a:t>
            </a:r>
            <a:r>
              <a:rPr lang="en-US" baseline="0" dirty="0" smtClean="0"/>
              <a:t> research and development firm owned by Knighton and Fiegel.</a:t>
            </a:r>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2</a:t>
            </a:fld>
            <a:endParaRPr lang="en-US"/>
          </a:p>
        </p:txBody>
      </p:sp>
    </p:spTree>
    <p:extLst>
      <p:ext uri="{BB962C8B-B14F-4D97-AF65-F5344CB8AC3E}">
        <p14:creationId xmlns:p14="http://schemas.microsoft.com/office/powerpoint/2010/main" val="4243441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Commercial applications use Sphagnum Moss compressed into larger blocks</a:t>
            </a:r>
            <a:r>
              <a:rPr lang="en-US" baseline="0" dirty="0" smtClean="0"/>
              <a:t> and contained in a large fine mesh bag.  The products are protected by 3 issued US patents and issued patents in most industrialized countries.  More patents are pending.</a:t>
            </a:r>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12</a:t>
            </a:fld>
            <a:endParaRPr lang="en-US"/>
          </a:p>
        </p:txBody>
      </p:sp>
    </p:spTree>
    <p:extLst>
      <p:ext uri="{BB962C8B-B14F-4D97-AF65-F5344CB8AC3E}">
        <p14:creationId xmlns:p14="http://schemas.microsoft.com/office/powerpoint/2010/main" val="3636145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ProMoss™ is delivered to the water to be treated in one of two contact chambers. This is the submerged contact chamber that comes in different sizes. This is the largest of the submersible contact chambers with four shelves that contain two bags of ProMoss(tm) each.</a:t>
            </a:r>
          </a:p>
          <a:p>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13</a:t>
            </a:fld>
            <a:endParaRPr lang="en-US"/>
          </a:p>
        </p:txBody>
      </p:sp>
    </p:spTree>
    <p:extLst>
      <p:ext uri="{BB962C8B-B14F-4D97-AF65-F5344CB8AC3E}">
        <p14:creationId xmlns:p14="http://schemas.microsoft.com/office/powerpoint/2010/main" val="22136231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 submersible contact chamber is not feasible or appropriate, we have different size off-line chambers that can contain various amounts of ProMoss™. The flow through this chamber is optimal at 20 gallons per minute and it is installed using an existing pump or with an auxiliary pump to maintain the desired flow. Creative Water Solutions as a pending patent on the internal design of these chambers.</a:t>
            </a:r>
          </a:p>
          <a:p>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14</a:t>
            </a:fld>
            <a:endParaRPr lang="en-US"/>
          </a:p>
        </p:txBody>
      </p:sp>
    </p:spTree>
    <p:extLst>
      <p:ext uri="{BB962C8B-B14F-4D97-AF65-F5344CB8AC3E}">
        <p14:creationId xmlns:p14="http://schemas.microsoft.com/office/powerpoint/2010/main" val="415990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did this all start?  David was flying back from Germany and ran out of work over Canada.  A nice flight attendant on Northwest Airlines responded to a request for something to read by bringing 3 magazines – Golf Digest, People and the Atlantic.  David doesn’t golf (Vance Does) and he doesn’t read People very often.  He choose the Atlantic and read a short article about the use of Sphagnum moss as a wound dressing in WWI.  Both the English and the Germans discovered that packing soldier’s war wounds with Sphagnum moss resulted in higher survival rates than packing their wounds with cotton.  The article attributed this observation to the absorbency of dried Sphagnum moss.  The hypothesis that the Moss had to effect bacterial infection to have the documented results stimulated laboratory study in the effect of Sphagnum moss on bacterial growth.</a:t>
            </a:r>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3</a:t>
            </a:fld>
            <a:endParaRPr lang="en-US"/>
          </a:p>
        </p:txBody>
      </p:sp>
    </p:spTree>
    <p:extLst>
      <p:ext uri="{BB962C8B-B14F-4D97-AF65-F5344CB8AC3E}">
        <p14:creationId xmlns:p14="http://schemas.microsoft.com/office/powerpoint/2010/main" val="1521165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 map of the state of Minnesota. The </a:t>
            </a:r>
            <a:r>
              <a:rPr lang="en-US" sz="1200" kern="1200" dirty="0" err="1" smtClean="0">
                <a:solidFill>
                  <a:schemeClr val="tx1"/>
                </a:solidFill>
                <a:effectLst/>
                <a:latin typeface="+mn-lt"/>
                <a:ea typeface="+mn-ea"/>
                <a:cs typeface="+mn-cs"/>
              </a:rPr>
              <a:t>grren</a:t>
            </a:r>
            <a:r>
              <a:rPr lang="en-US" sz="1200" kern="1200" dirty="0" smtClean="0">
                <a:solidFill>
                  <a:schemeClr val="tx1"/>
                </a:solidFill>
                <a:effectLst/>
                <a:latin typeface="+mn-lt"/>
                <a:ea typeface="+mn-ea"/>
                <a:cs typeface="+mn-cs"/>
              </a:rPr>
              <a:t> areas around Lake Superior, in the northern and eastern part of the state are the areas that contain Sphagnum moss. Northern Wisconsin, Northern Michigan, and southern Ontario also contain large amounts of the correct Sphagnum Moss. The species we use in our product comes from areas where the water and soil are rich in iron.</a:t>
            </a:r>
          </a:p>
          <a:p>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4</a:t>
            </a:fld>
            <a:endParaRPr lang="en-US"/>
          </a:p>
        </p:txBody>
      </p:sp>
    </p:spTree>
    <p:extLst>
      <p:ext uri="{BB962C8B-B14F-4D97-AF65-F5344CB8AC3E}">
        <p14:creationId xmlns:p14="http://schemas.microsoft.com/office/powerpoint/2010/main" val="184051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wilderness area in northeastern Minnesota is called the Boundary Waters Canoe Wilderness. This is where “The land of sky blue waters” in the famous Hamm’s beer commercial comes from.</a:t>
            </a:r>
          </a:p>
          <a:p>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5</a:t>
            </a:fld>
            <a:endParaRPr lang="en-US"/>
          </a:p>
        </p:txBody>
      </p:sp>
    </p:spTree>
    <p:extLst>
      <p:ext uri="{BB962C8B-B14F-4D97-AF65-F5344CB8AC3E}">
        <p14:creationId xmlns:p14="http://schemas.microsoft.com/office/powerpoint/2010/main" val="352904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an aerial picture of the junction of the Mississippi River with the Minnesota River. The Minnesota River is the green strip on the bottom left of the slides and the Mississippi River comes in from the left-hand side of the slide. The Mississippi River contains moss treated water from northern Minnesota and the Minnesota River contains non-moss treated water from the farmlands of Southwest Minnesota. </a:t>
            </a:r>
            <a:r>
              <a:rPr lang="en-US" sz="1200" kern="1200" smtClean="0">
                <a:solidFill>
                  <a:schemeClr val="tx1"/>
                </a:solidFill>
                <a:effectLst/>
                <a:latin typeface="+mn-lt"/>
                <a:ea typeface="+mn-ea"/>
                <a:cs typeface="+mn-cs"/>
              </a:rPr>
              <a:t>This is nature's example of how effective Sphagnum moss treated water is in clarifying the water.</a:t>
            </a:r>
          </a:p>
          <a:p>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6</a:t>
            </a:fld>
            <a:endParaRPr lang="en-US"/>
          </a:p>
        </p:txBody>
      </p:sp>
    </p:spTree>
    <p:extLst>
      <p:ext uri="{BB962C8B-B14F-4D97-AF65-F5344CB8AC3E}">
        <p14:creationId xmlns:p14="http://schemas.microsoft.com/office/powerpoint/2010/main" val="710667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Sphagnum Moss used in our products is a natural green plant that grows</a:t>
            </a:r>
            <a:r>
              <a:rPr lang="en-US" baseline="0" dirty="0" smtClean="0"/>
              <a:t> in bogs.  It is harvested by hand so there is no damage to the bog and the root structure of the plant is left in place so it can regrow.  It is totally sustainable and renewable.</a:t>
            </a:r>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8</a:t>
            </a:fld>
            <a:endParaRPr lang="en-US"/>
          </a:p>
        </p:txBody>
      </p:sp>
    </p:spTree>
    <p:extLst>
      <p:ext uri="{BB962C8B-B14F-4D97-AF65-F5344CB8AC3E}">
        <p14:creationId xmlns:p14="http://schemas.microsoft.com/office/powerpoint/2010/main" val="287509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 moss bog.</a:t>
            </a:r>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9</a:t>
            </a:fld>
            <a:endParaRPr lang="en-US"/>
          </a:p>
        </p:txBody>
      </p:sp>
    </p:spTree>
    <p:extLst>
      <p:ext uri="{BB962C8B-B14F-4D97-AF65-F5344CB8AC3E}">
        <p14:creationId xmlns:p14="http://schemas.microsoft.com/office/powerpoint/2010/main" val="271035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moss leaves are small and look like oatmeal.  CWS products are made from the select species of Sphagnum Moss.</a:t>
            </a:r>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10</a:t>
            </a:fld>
            <a:endParaRPr lang="en-US"/>
          </a:p>
        </p:txBody>
      </p:sp>
    </p:spTree>
    <p:extLst>
      <p:ext uri="{BB962C8B-B14F-4D97-AF65-F5344CB8AC3E}">
        <p14:creationId xmlns:p14="http://schemas.microsoft.com/office/powerpoint/2010/main" val="3034361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leaves are compressed into a board, cut into the desired shape</a:t>
            </a:r>
            <a:r>
              <a:rPr lang="en-US" baseline="0" dirty="0" smtClean="0"/>
              <a:t> and sterilized</a:t>
            </a:r>
            <a:endParaRPr lang="en-US" dirty="0"/>
          </a:p>
        </p:txBody>
      </p:sp>
      <p:sp>
        <p:nvSpPr>
          <p:cNvPr id="4" name="Slide Number Placeholder 3"/>
          <p:cNvSpPr>
            <a:spLocks noGrp="1"/>
          </p:cNvSpPr>
          <p:nvPr>
            <p:ph type="sldNum" sz="quarter" idx="10"/>
          </p:nvPr>
        </p:nvSpPr>
        <p:spPr/>
        <p:txBody>
          <a:bodyPr/>
          <a:lstStyle/>
          <a:p>
            <a:fld id="{F6801E75-DD48-C54B-A533-2FCD4D51E54F}" type="slidenum">
              <a:rPr lang="en-US" smtClean="0"/>
              <a:t>11</a:t>
            </a:fld>
            <a:endParaRPr lang="en-US"/>
          </a:p>
        </p:txBody>
      </p:sp>
    </p:spTree>
    <p:extLst>
      <p:ext uri="{BB962C8B-B14F-4D97-AF65-F5344CB8AC3E}">
        <p14:creationId xmlns:p14="http://schemas.microsoft.com/office/powerpoint/2010/main" val="365817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2133599"/>
          </a:xfrm>
        </p:spPr>
        <p:txBody>
          <a:bodyPr anchor="b"/>
          <a:lstStyle>
            <a:lvl1pPr>
              <a:defRPr b="1" i="0">
                <a:solidFill>
                  <a:srgbClr val="0B5FB7"/>
                </a:solidFill>
                <a:latin typeface="Helvetica Neue"/>
                <a:cs typeface="Helvetica Neue"/>
              </a:defRPr>
            </a:lvl1pPr>
          </a:lstStyle>
          <a:p>
            <a:r>
              <a:rPr lang="en-US" smtClean="0"/>
              <a:t>Click to edit Master title style</a:t>
            </a:r>
            <a:endParaRPr lang="en-US"/>
          </a:p>
        </p:txBody>
      </p:sp>
      <p:sp>
        <p:nvSpPr>
          <p:cNvPr id="3" name="Subtitle 2"/>
          <p:cNvSpPr>
            <a:spLocks noGrp="1"/>
          </p:cNvSpPr>
          <p:nvPr>
            <p:ph type="subTitle" idx="1"/>
          </p:nvPr>
        </p:nvSpPr>
        <p:spPr>
          <a:xfrm>
            <a:off x="1371600" y="4038600"/>
            <a:ext cx="6400800" cy="1600200"/>
          </a:xfrm>
        </p:spPr>
        <p:txBody>
          <a:bodyPr anchor="ctr">
            <a:normAutofit/>
          </a:bodyPr>
          <a:lstStyle>
            <a:lvl1pPr marL="0" indent="0" algn="ctr">
              <a:buNone/>
              <a:defRPr sz="2400">
                <a:solidFill>
                  <a:srgbClr val="0B5FB7"/>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0F5670-A7C0-494B-A97B-3ECAE5CF93C3}"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325207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09A9BF-1E1A-644B-AFB7-CDCFCC2656D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3897000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F327CA-8589-524E-84E9-1E55446CD89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2112727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21172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864AD-9293-4445-B71B-45BE92FE1A02}"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3977382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3D16166-117D-E747-A8D0-B9C6AB5D03A0}" type="datetime1">
              <a:rPr lang="en-US" smtClean="0"/>
              <a:pPr/>
              <a:t>11/20/15</a:t>
            </a:fld>
            <a:endParaRPr lang="en-US"/>
          </a:p>
        </p:txBody>
      </p:sp>
      <p:sp>
        <p:nvSpPr>
          <p:cNvPr id="6" name="Footer Placeholder 5"/>
          <p:cNvSpPr>
            <a:spLocks noGrp="1"/>
          </p:cNvSpPr>
          <p:nvPr>
            <p:ph type="ftr" sz="quarter" idx="11"/>
          </p:nvPr>
        </p:nvSpPr>
        <p:spPr/>
        <p:txBody>
          <a:bodyPr/>
          <a:lstStyle/>
          <a:p>
            <a:r>
              <a:rPr lang="en-US" smtClean="0"/>
              <a:t>Copyright © 2014 Creative Water Solutions</a:t>
            </a:r>
            <a:endParaRPr lang="en-US"/>
          </a:p>
        </p:txBody>
      </p:sp>
      <p:sp>
        <p:nvSpPr>
          <p:cNvPr id="7" name="Slide Number Placeholder 6"/>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1430883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vert="horz" lIns="91440" tIns="45720" rIns="91440" bIns="45720" rtlCol="0" anchor="b">
            <a:noAutofit/>
          </a:bodyPr>
          <a:lstStyle>
            <a:lvl1pPr marL="342900" indent="-342900">
              <a:buNone/>
              <a:defRPr lang="en-US" sz="2200" b="1" dirty="0" smtClean="0"/>
            </a:lvl1pPr>
          </a:lstStyle>
          <a:p>
            <a:pPr marL="0" lvl="0" indent="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0031F3-3F02-C449-9BA4-A3C90AAE5DF6}" type="datetime1">
              <a:rPr lang="en-US" smtClean="0"/>
              <a:pPr/>
              <a:t>11/20/15</a:t>
            </a:fld>
            <a:endParaRPr lang="en-US"/>
          </a:p>
        </p:txBody>
      </p:sp>
      <p:sp>
        <p:nvSpPr>
          <p:cNvPr id="8" name="Footer Placeholder 7"/>
          <p:cNvSpPr>
            <a:spLocks noGrp="1"/>
          </p:cNvSpPr>
          <p:nvPr>
            <p:ph type="ftr" sz="quarter" idx="11"/>
          </p:nvPr>
        </p:nvSpPr>
        <p:spPr/>
        <p:txBody>
          <a:bodyPr/>
          <a:lstStyle/>
          <a:p>
            <a:r>
              <a:rPr lang="en-US" smtClean="0"/>
              <a:t>Copyright © 2014 Creative Water Solutions</a:t>
            </a:r>
            <a:endParaRPr lang="en-US"/>
          </a:p>
        </p:txBody>
      </p:sp>
      <p:sp>
        <p:nvSpPr>
          <p:cNvPr id="9" name="Slide Number Placeholder 8"/>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703458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D6ABD89-4EAC-944E-868F-4ACFEF955E45}" type="datetime1">
              <a:rPr lang="en-US" smtClean="0"/>
              <a:pPr/>
              <a:t>11/20/15</a:t>
            </a:fld>
            <a:endParaRPr lang="en-US"/>
          </a:p>
        </p:txBody>
      </p:sp>
      <p:sp>
        <p:nvSpPr>
          <p:cNvPr id="4" name="Footer Placeholder 3"/>
          <p:cNvSpPr>
            <a:spLocks noGrp="1"/>
          </p:cNvSpPr>
          <p:nvPr>
            <p:ph type="ftr" sz="quarter" idx="11"/>
          </p:nvPr>
        </p:nvSpPr>
        <p:spPr/>
        <p:txBody>
          <a:bodyPr/>
          <a:lstStyle/>
          <a:p>
            <a:r>
              <a:rPr lang="en-US" smtClean="0"/>
              <a:t>Copyright © 2014 Creative Water Solutions</a:t>
            </a:r>
            <a:endParaRPr lang="en-US"/>
          </a:p>
        </p:txBody>
      </p:sp>
      <p:sp>
        <p:nvSpPr>
          <p:cNvPr id="5" name="Slide Number Placeholder 4"/>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2607123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F75193-9D78-B743-89ED-19D403DC968F}" type="datetime1">
              <a:rPr lang="en-US" smtClean="0"/>
              <a:pPr/>
              <a:t>11/20/15</a:t>
            </a:fld>
            <a:endParaRPr lang="en-US"/>
          </a:p>
        </p:txBody>
      </p:sp>
      <p:sp>
        <p:nvSpPr>
          <p:cNvPr id="3" name="Footer Placeholder 2"/>
          <p:cNvSpPr>
            <a:spLocks noGrp="1"/>
          </p:cNvSpPr>
          <p:nvPr>
            <p:ph type="ftr" sz="quarter" idx="11"/>
          </p:nvPr>
        </p:nvSpPr>
        <p:spPr/>
        <p:txBody>
          <a:bodyPr/>
          <a:lstStyle/>
          <a:p>
            <a:r>
              <a:rPr lang="en-US" smtClean="0"/>
              <a:t>Copyright © 2014 Creative Water Solutions</a:t>
            </a:r>
            <a:endParaRPr lang="en-US"/>
          </a:p>
        </p:txBody>
      </p:sp>
      <p:sp>
        <p:nvSpPr>
          <p:cNvPr id="4" name="Slide Number Placeholder 3"/>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2750538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1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667000"/>
            <a:ext cx="3008313" cy="345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F0221D-6C81-924E-8811-899D909D012D}" type="datetime1">
              <a:rPr lang="en-US" smtClean="0"/>
              <a:pPr/>
              <a:t>11/20/15</a:t>
            </a:fld>
            <a:endParaRPr lang="en-US"/>
          </a:p>
        </p:txBody>
      </p:sp>
      <p:sp>
        <p:nvSpPr>
          <p:cNvPr id="6" name="Footer Placeholder 5"/>
          <p:cNvSpPr>
            <a:spLocks noGrp="1"/>
          </p:cNvSpPr>
          <p:nvPr>
            <p:ph type="ftr" sz="quarter" idx="11"/>
          </p:nvPr>
        </p:nvSpPr>
        <p:spPr/>
        <p:txBody>
          <a:bodyPr/>
          <a:lstStyle/>
          <a:p>
            <a:r>
              <a:rPr lang="en-US" smtClean="0"/>
              <a:t>Copyright © 2014 Creative Water Solutions</a:t>
            </a:r>
            <a:endParaRPr lang="en-US"/>
          </a:p>
        </p:txBody>
      </p:sp>
      <p:sp>
        <p:nvSpPr>
          <p:cNvPr id="7" name="Slide Number Placeholder 6"/>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263317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FE2298-7175-4B4F-865B-C0E4B889790B}" type="datetime1">
              <a:rPr lang="en-US" smtClean="0"/>
              <a:pPr/>
              <a:t>11/20/15</a:t>
            </a:fld>
            <a:endParaRPr lang="en-US"/>
          </a:p>
        </p:txBody>
      </p:sp>
      <p:sp>
        <p:nvSpPr>
          <p:cNvPr id="6" name="Footer Placeholder 5"/>
          <p:cNvSpPr>
            <a:spLocks noGrp="1"/>
          </p:cNvSpPr>
          <p:nvPr>
            <p:ph type="ftr" sz="quarter" idx="11"/>
          </p:nvPr>
        </p:nvSpPr>
        <p:spPr/>
        <p:txBody>
          <a:bodyPr/>
          <a:lstStyle/>
          <a:p>
            <a:r>
              <a:rPr lang="en-US" smtClean="0"/>
              <a:t>Copyright © 2014 Creative Water Solutions</a:t>
            </a:r>
            <a:endParaRPr lang="en-US"/>
          </a:p>
        </p:txBody>
      </p:sp>
      <p:sp>
        <p:nvSpPr>
          <p:cNvPr id="7" name="Slide Number Placeholder 6"/>
          <p:cNvSpPr>
            <a:spLocks noGrp="1"/>
          </p:cNvSpPr>
          <p:nvPr>
            <p:ph type="sldNum" sz="quarter" idx="12"/>
          </p:nvPr>
        </p:nvSpPr>
        <p:spPr/>
        <p:txBody>
          <a:bodyPr/>
          <a:lstStyle/>
          <a:p>
            <a:fld id="{94800D21-670A-194C-9ED4-DA3A14743CAF}" type="slidenum">
              <a:rPr lang="en-US" smtClean="0"/>
              <a:pPr/>
              <a:t>‹#›</a:t>
            </a:fld>
            <a:endParaRPr lang="en-US"/>
          </a:p>
        </p:txBody>
      </p:sp>
    </p:spTree>
    <p:extLst>
      <p:ext uri="{BB962C8B-B14F-4D97-AF65-F5344CB8AC3E}">
        <p14:creationId xmlns:p14="http://schemas.microsoft.com/office/powerpoint/2010/main" val="16453714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752600" y="274638"/>
            <a:ext cx="6934200" cy="1143000"/>
          </a:xfrm>
          <a:prstGeom prst="rect">
            <a:avLst/>
          </a:prstGeom>
        </p:spPr>
        <p:txBody>
          <a:bodyPr vert="horz" lIns="0" tIns="45720" rIns="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791200" y="6356350"/>
            <a:ext cx="2133600" cy="365125"/>
          </a:xfrm>
          <a:prstGeom prst="rect">
            <a:avLst/>
          </a:prstGeom>
        </p:spPr>
        <p:txBody>
          <a:bodyPr vert="horz" lIns="91440" tIns="45720" rIns="91440" bIns="45720" rtlCol="0" anchor="ctr"/>
          <a:lstStyle>
            <a:lvl1pPr algn="ctr">
              <a:defRPr sz="800">
                <a:solidFill>
                  <a:srgbClr val="1061B1"/>
                </a:solidFill>
                <a:latin typeface="Helvetica Neue"/>
                <a:cs typeface="Helvetica Neue"/>
              </a:defRPr>
            </a:lvl1pPr>
          </a:lstStyle>
          <a:p>
            <a:fld id="{32E4CD99-6A2F-9E4B-9327-77ACB18CC0F9}" type="datetime1">
              <a:rPr lang="en-US" smtClean="0"/>
              <a:pPr/>
              <a:t>11/20/15</a:t>
            </a:fld>
            <a:endParaRPr lang="en-US"/>
          </a:p>
        </p:txBody>
      </p:sp>
      <p:sp>
        <p:nvSpPr>
          <p:cNvPr id="5" name="Footer Placeholder 4"/>
          <p:cNvSpPr>
            <a:spLocks noGrp="1"/>
          </p:cNvSpPr>
          <p:nvPr>
            <p:ph type="ftr" sz="quarter" idx="3"/>
          </p:nvPr>
        </p:nvSpPr>
        <p:spPr>
          <a:xfrm>
            <a:off x="457200" y="6356350"/>
            <a:ext cx="2819400" cy="365125"/>
          </a:xfrm>
          <a:prstGeom prst="rect">
            <a:avLst/>
          </a:prstGeom>
        </p:spPr>
        <p:txBody>
          <a:bodyPr vert="horz" lIns="91440" tIns="45720" rIns="91440" bIns="45720" rtlCol="0" anchor="ctr"/>
          <a:lstStyle>
            <a:lvl1pPr algn="l">
              <a:defRPr sz="1000">
                <a:solidFill>
                  <a:srgbClr val="1061B1"/>
                </a:solidFill>
                <a:latin typeface="Helvetica Neue"/>
                <a:cs typeface="Helvetica Neue"/>
              </a:defRPr>
            </a:lvl1pPr>
          </a:lstStyle>
          <a:p>
            <a:r>
              <a:rPr lang="en-US" dirty="0" smtClean="0"/>
              <a:t>Copyright © 2014 Creative Water Solutions</a:t>
            </a:r>
          </a:p>
        </p:txBody>
      </p:sp>
      <p:sp>
        <p:nvSpPr>
          <p:cNvPr id="6" name="Slide Number Placeholder 5"/>
          <p:cNvSpPr>
            <a:spLocks noGrp="1"/>
          </p:cNvSpPr>
          <p:nvPr>
            <p:ph type="sldNum" sz="quarter" idx="4"/>
          </p:nvPr>
        </p:nvSpPr>
        <p:spPr>
          <a:xfrm>
            <a:off x="4114800" y="6356350"/>
            <a:ext cx="753533" cy="365125"/>
          </a:xfrm>
          <a:prstGeom prst="rect">
            <a:avLst/>
          </a:prstGeom>
        </p:spPr>
        <p:txBody>
          <a:bodyPr vert="horz" lIns="91440" tIns="45720" rIns="91440" bIns="45720" rtlCol="0" anchor="ctr"/>
          <a:lstStyle>
            <a:lvl1pPr algn="ctr">
              <a:defRPr sz="800">
                <a:solidFill>
                  <a:srgbClr val="1061B1"/>
                </a:solidFill>
                <a:latin typeface="Helvetica Neue"/>
                <a:cs typeface="Helvetica Neue"/>
              </a:defRPr>
            </a:lvl1pPr>
          </a:lstStyle>
          <a:p>
            <a:fld id="{94800D21-670A-194C-9ED4-DA3A14743CAF}" type="slidenum">
              <a:rPr lang="en-US" smtClean="0"/>
              <a:pPr/>
              <a:t>‹#›</a:t>
            </a:fld>
            <a:endParaRPr lang="en-US"/>
          </a:p>
        </p:txBody>
      </p:sp>
      <p:sp>
        <p:nvSpPr>
          <p:cNvPr id="8" name="Rectangle 7"/>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1374" y="368171"/>
            <a:ext cx="1024514" cy="987152"/>
          </a:xfrm>
          <a:prstGeom prst="rect">
            <a:avLst/>
          </a:prstGeom>
        </p:spPr>
      </p:pic>
      <p:sp>
        <p:nvSpPr>
          <p:cNvPr id="10" name="Rectangle 9"/>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531374" y="368171"/>
            <a:ext cx="1024514" cy="987152"/>
          </a:xfrm>
          <a:prstGeom prst="rect">
            <a:avLst/>
          </a:prstGeom>
        </p:spPr>
      </p:pic>
    </p:spTree>
    <p:extLst>
      <p:ext uri="{BB962C8B-B14F-4D97-AF65-F5344CB8AC3E}">
        <p14:creationId xmlns:p14="http://schemas.microsoft.com/office/powerpoint/2010/main" val="8133890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p:txStyles>
    <p:titleStyle>
      <a:lvl1pPr algn="ctr" defTabSz="457200" rtl="0" eaLnBrk="1" latinLnBrk="0" hangingPunct="1">
        <a:spcBef>
          <a:spcPct val="0"/>
        </a:spcBef>
        <a:buNone/>
        <a:defRPr sz="3200" b="1" i="0" kern="1200">
          <a:solidFill>
            <a:srgbClr val="0B5FB7"/>
          </a:solidFill>
          <a:latin typeface="Helvetica Neue"/>
          <a:ea typeface="+mj-ea"/>
          <a:cs typeface="Helvetica Neue"/>
        </a:defRPr>
      </a:lvl1pPr>
    </p:titleStyle>
    <p:bodyStyle>
      <a:lvl1pPr marL="342900" indent="-342900" algn="l" defTabSz="457200" rtl="0" eaLnBrk="1" latinLnBrk="0" hangingPunct="1">
        <a:spcBef>
          <a:spcPct val="20000"/>
        </a:spcBef>
        <a:buFont typeface="Arial"/>
        <a:buChar char="•"/>
        <a:defRPr sz="2800" kern="1200">
          <a:solidFill>
            <a:srgbClr val="0B5FB7"/>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kern="1200">
          <a:solidFill>
            <a:srgbClr val="0B5FB7"/>
          </a:solidFill>
          <a:latin typeface="Helvetica Neue"/>
          <a:ea typeface="+mn-ea"/>
          <a:cs typeface="Helvetica Neue"/>
        </a:defRPr>
      </a:lvl2pPr>
      <a:lvl3pPr marL="1143000" indent="-228600" algn="l" defTabSz="457200" rtl="0" eaLnBrk="1" latinLnBrk="0" hangingPunct="1">
        <a:spcBef>
          <a:spcPct val="20000"/>
        </a:spcBef>
        <a:buFont typeface="Arial"/>
        <a:buChar char="•"/>
        <a:defRPr sz="2000" kern="1200">
          <a:solidFill>
            <a:srgbClr val="0B5FB7"/>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kern="1200">
          <a:solidFill>
            <a:srgbClr val="0B5FB7"/>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kern="1200">
          <a:solidFill>
            <a:srgbClr val="0B5FB7"/>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jpeg"/><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4.jpeg"/><Relationship Id="rId3" Type="http://schemas.openxmlformats.org/officeDocument/2006/relationships/image" Target="../media/image1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587704"/>
            <a:ext cx="8029575" cy="1567827"/>
          </a:xfrm>
        </p:spPr>
        <p:txBody>
          <a:bodyPr>
            <a:noAutofit/>
          </a:bodyPr>
          <a:lstStyle/>
          <a:p>
            <a:r>
              <a:rPr lang="en-US" sz="4400" dirty="0" smtClean="0"/>
              <a:t>Use of ProMoss™ in Aquariums</a:t>
            </a:r>
            <a:endParaRPr lang="en-US" sz="4400" dirty="0"/>
          </a:p>
        </p:txBody>
      </p:sp>
      <p:sp>
        <p:nvSpPr>
          <p:cNvPr id="4" name="Date Placeholder 3"/>
          <p:cNvSpPr>
            <a:spLocks noGrp="1"/>
          </p:cNvSpPr>
          <p:nvPr>
            <p:ph type="dt" sz="half" idx="10"/>
          </p:nvPr>
        </p:nvSpPr>
        <p:spPr/>
        <p:txBody>
          <a:bodyPr/>
          <a:lstStyle/>
          <a:p>
            <a:fld id="{A463A403-A92E-B147-93F6-728C66AAE074}" type="datetime1">
              <a:rPr lang="en-US" smtClean="0"/>
              <a:t>11/20/15</a:t>
            </a:fld>
            <a:endParaRPr lang="en-US"/>
          </a:p>
        </p:txBody>
      </p:sp>
      <p:sp>
        <p:nvSpPr>
          <p:cNvPr id="5" name="Slide Number Placeholder 4"/>
          <p:cNvSpPr>
            <a:spLocks noGrp="1"/>
          </p:cNvSpPr>
          <p:nvPr>
            <p:ph type="sldNum" sz="quarter" idx="12"/>
          </p:nvPr>
        </p:nvSpPr>
        <p:spPr/>
        <p:txBody>
          <a:bodyPr/>
          <a:lstStyle/>
          <a:p>
            <a:fld id="{D94467C1-AB3A-B740-8D1D-91AB73B8CF89}" type="slidenum">
              <a:rPr lang="en-US" smtClean="0"/>
              <a:t>1</a:t>
            </a:fld>
            <a:endParaRPr lang="en-US"/>
          </a:p>
        </p:txBody>
      </p:sp>
      <p:sp>
        <p:nvSpPr>
          <p:cNvPr id="6" name="Subtitle 5"/>
          <p:cNvSpPr txBox="1">
            <a:spLocks noGrp="1"/>
          </p:cNvSpPr>
          <p:nvPr>
            <p:ph type="subTitle" idx="1"/>
          </p:nvPr>
        </p:nvSpPr>
        <p:spPr>
          <a:xfrm>
            <a:off x="1371600" y="4562475"/>
            <a:ext cx="6400800" cy="1600200"/>
          </a:xfrm>
          <a:prstGeom prst="rect">
            <a:avLst/>
          </a:prstGeom>
          <a:noFill/>
        </p:spPr>
        <p:txBody>
          <a:bodyPr wrap="square" rtlCol="0">
            <a:spAutoFit/>
          </a:bodyPr>
          <a:lstStyle/>
          <a:p>
            <a:pPr algn="ctr"/>
            <a:r>
              <a:rPr lang="en-US" sz="3200" b="1" dirty="0" smtClean="0">
                <a:solidFill>
                  <a:srgbClr val="166E47"/>
                </a:solidFill>
                <a:latin typeface="Arial"/>
                <a:cs typeface="Arial"/>
              </a:rPr>
              <a:t>CREATIVE WATER SOLUTIONS</a:t>
            </a:r>
          </a:p>
          <a:p>
            <a:pPr algn="ctr"/>
            <a:r>
              <a:rPr lang="en-US" sz="2800" b="1" dirty="0" smtClean="0">
                <a:solidFill>
                  <a:srgbClr val="166E47"/>
                </a:solidFill>
                <a:latin typeface="Arial"/>
                <a:cs typeface="Arial"/>
              </a:rPr>
              <a:t>Plymouth, MN</a:t>
            </a:r>
            <a:br>
              <a:rPr lang="en-US" sz="2800" b="1" dirty="0" smtClean="0">
                <a:solidFill>
                  <a:srgbClr val="166E47"/>
                </a:solidFill>
                <a:latin typeface="Arial"/>
                <a:cs typeface="Arial"/>
              </a:rPr>
            </a:br>
            <a:endParaRPr lang="en-US" sz="2800" b="1" dirty="0" smtClean="0">
              <a:solidFill>
                <a:srgbClr val="166E47"/>
              </a:solidFill>
              <a:latin typeface="Arial"/>
              <a:cs typeface="Arial"/>
            </a:endParaRPr>
          </a:p>
          <a:p>
            <a:pPr algn="ctr"/>
            <a:r>
              <a:rPr lang="en-US" sz="2800" b="1" dirty="0" err="1" smtClean="0">
                <a:solidFill>
                  <a:srgbClr val="0D63B5"/>
                </a:solidFill>
                <a:latin typeface="Arial"/>
                <a:cs typeface="Arial"/>
              </a:rPr>
              <a:t>www.cwsnaturally.com</a:t>
            </a:r>
            <a:endParaRPr lang="en-US" sz="2800" b="1" dirty="0">
              <a:solidFill>
                <a:srgbClr val="0D63B5"/>
              </a:solidFill>
              <a:latin typeface="Arial"/>
              <a:cs typeface="Arial"/>
            </a:endParaRPr>
          </a:p>
        </p:txBody>
      </p:sp>
    </p:spTree>
    <p:extLst>
      <p:ext uri="{BB962C8B-B14F-4D97-AF65-F5344CB8AC3E}">
        <p14:creationId xmlns:p14="http://schemas.microsoft.com/office/powerpoint/2010/main" val="1167168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761147" y="2153334"/>
            <a:ext cx="184666" cy="369332"/>
          </a:xfrm>
          <a:prstGeom prst="rect">
            <a:avLst/>
          </a:prstGeom>
          <a:noFill/>
        </p:spPr>
        <p:txBody>
          <a:bodyPr wrap="none" rtlCol="0">
            <a:spAutoFit/>
          </a:bodyPr>
          <a:lstStyle/>
          <a:p>
            <a:endParaRPr lang="en-US" dirty="0"/>
          </a:p>
        </p:txBody>
      </p:sp>
      <p:pic>
        <p:nvPicPr>
          <p:cNvPr id="11" name="Picture 2" descr="img007"/>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86428" y="2522666"/>
            <a:ext cx="3684696" cy="3732941"/>
          </a:xfrm>
          <a:prstGeom prst="rect">
            <a:avLst/>
          </a:prstGeom>
          <a:noFill/>
          <a:ln w="9525" algn="ctr">
            <a:miter lim="800000"/>
            <a:headEnd/>
            <a:tailEnd/>
          </a:ln>
        </p:spPr>
      </p:pic>
      <p:sp>
        <p:nvSpPr>
          <p:cNvPr id="15" name="TextBox 14"/>
          <p:cNvSpPr txBox="1"/>
          <p:nvPr/>
        </p:nvSpPr>
        <p:spPr>
          <a:xfrm>
            <a:off x="633864" y="2791180"/>
            <a:ext cx="3225024" cy="3416320"/>
          </a:xfrm>
          <a:prstGeom prst="rect">
            <a:avLst/>
          </a:prstGeom>
          <a:noFill/>
        </p:spPr>
        <p:txBody>
          <a:bodyPr wrap="square" rtlCol="0">
            <a:spAutoFit/>
          </a:bodyPr>
          <a:lstStyle/>
          <a:p>
            <a:pPr marL="342900" indent="-342900">
              <a:buFont typeface="Arial"/>
              <a:buChar char="•"/>
            </a:pPr>
            <a:r>
              <a:rPr lang="en-US" sz="2400" dirty="0" smtClean="0">
                <a:solidFill>
                  <a:srgbClr val="0D63B5"/>
                </a:solidFill>
                <a:latin typeface="Arial"/>
                <a:cs typeface="Arial"/>
              </a:rPr>
              <a:t>Select species of Sphagnum moss</a:t>
            </a:r>
          </a:p>
          <a:p>
            <a:pPr marL="342900" indent="-342900">
              <a:buFont typeface="Arial"/>
              <a:buChar char="•"/>
            </a:pPr>
            <a:r>
              <a:rPr lang="en-US" sz="2400" dirty="0" smtClean="0">
                <a:solidFill>
                  <a:srgbClr val="0D63B5"/>
                </a:solidFill>
                <a:latin typeface="Arial"/>
                <a:cs typeface="Arial"/>
              </a:rPr>
              <a:t>Leaves </a:t>
            </a:r>
            <a:r>
              <a:rPr lang="en-US" sz="2400" dirty="0">
                <a:solidFill>
                  <a:srgbClr val="0D63B5"/>
                </a:solidFill>
                <a:latin typeface="Arial"/>
                <a:cs typeface="Arial"/>
              </a:rPr>
              <a:t>are separated</a:t>
            </a:r>
            <a:r>
              <a:rPr lang="en-US" sz="2400" dirty="0" smtClean="0">
                <a:solidFill>
                  <a:srgbClr val="0D63B5"/>
                </a:solidFill>
                <a:latin typeface="Arial"/>
                <a:cs typeface="Arial"/>
              </a:rPr>
              <a:t> and cleaned</a:t>
            </a:r>
          </a:p>
          <a:p>
            <a:pPr marL="342900" indent="-342900">
              <a:buFont typeface="Arial"/>
              <a:buChar char="•"/>
            </a:pPr>
            <a:r>
              <a:rPr lang="en-US" sz="2400" dirty="0" smtClean="0">
                <a:solidFill>
                  <a:srgbClr val="0D63B5"/>
                </a:solidFill>
                <a:latin typeface="Arial"/>
                <a:cs typeface="Arial"/>
              </a:rPr>
              <a:t>CWS products are </a:t>
            </a:r>
            <a:r>
              <a:rPr lang="en-US" sz="2400" dirty="0">
                <a:solidFill>
                  <a:srgbClr val="0D63B5"/>
                </a:solidFill>
                <a:latin typeface="Arial"/>
                <a:cs typeface="Arial"/>
              </a:rPr>
              <a:t>m</a:t>
            </a:r>
            <a:r>
              <a:rPr lang="en-US" sz="2400" dirty="0" smtClean="0">
                <a:solidFill>
                  <a:srgbClr val="0D63B5"/>
                </a:solidFill>
                <a:latin typeface="Arial"/>
                <a:cs typeface="Arial"/>
              </a:rPr>
              <a:t>ade </a:t>
            </a:r>
            <a:r>
              <a:rPr lang="en-US" sz="2400" dirty="0">
                <a:solidFill>
                  <a:srgbClr val="0D63B5"/>
                </a:solidFill>
                <a:latin typeface="Arial"/>
                <a:cs typeface="Arial"/>
              </a:rPr>
              <a:t>f</a:t>
            </a:r>
            <a:r>
              <a:rPr lang="en-US" sz="2400" dirty="0" smtClean="0">
                <a:solidFill>
                  <a:srgbClr val="0D63B5"/>
                </a:solidFill>
                <a:latin typeface="Arial"/>
                <a:cs typeface="Arial"/>
              </a:rPr>
              <a:t>rom moss </a:t>
            </a:r>
            <a:r>
              <a:rPr lang="en-US" sz="2400" dirty="0">
                <a:solidFill>
                  <a:srgbClr val="0D63B5"/>
                </a:solidFill>
                <a:latin typeface="Arial"/>
                <a:cs typeface="Arial"/>
              </a:rPr>
              <a:t>l</a:t>
            </a:r>
            <a:r>
              <a:rPr lang="en-US" sz="2400" dirty="0" smtClean="0">
                <a:solidFill>
                  <a:srgbClr val="0D63B5"/>
                </a:solidFill>
                <a:latin typeface="Arial"/>
                <a:cs typeface="Arial"/>
              </a:rPr>
              <a:t>eaves</a:t>
            </a:r>
          </a:p>
          <a:p>
            <a:pPr marL="342900" indent="-342900">
              <a:buFont typeface="Courier New"/>
              <a:buChar char="o"/>
            </a:pPr>
            <a:endParaRPr lang="en-US" sz="2400" dirty="0">
              <a:solidFill>
                <a:srgbClr val="0D63B5"/>
              </a:solidFill>
              <a:latin typeface="Franklin Gothic Book"/>
            </a:endParaRPr>
          </a:p>
        </p:txBody>
      </p:sp>
      <p:sp>
        <p:nvSpPr>
          <p:cNvPr id="3" name="TextBox 2"/>
          <p:cNvSpPr txBox="1"/>
          <p:nvPr/>
        </p:nvSpPr>
        <p:spPr>
          <a:xfrm>
            <a:off x="2316527" y="684002"/>
            <a:ext cx="6523469" cy="1323439"/>
          </a:xfrm>
          <a:prstGeom prst="rect">
            <a:avLst/>
          </a:prstGeom>
          <a:noFill/>
        </p:spPr>
        <p:txBody>
          <a:bodyPr wrap="square" rtlCol="0">
            <a:spAutoFit/>
          </a:bodyPr>
          <a:lstStyle/>
          <a:p>
            <a:pPr algn="ctr"/>
            <a:r>
              <a:rPr lang="en-US" sz="4000" b="1" dirty="0" smtClean="0">
                <a:solidFill>
                  <a:srgbClr val="166E47"/>
                </a:solidFill>
                <a:latin typeface="Arial"/>
                <a:cs typeface="Arial"/>
              </a:rPr>
              <a:t>First Step in CWS Product Journey</a:t>
            </a:r>
            <a:endParaRPr lang="en-US" sz="4000" b="1" dirty="0">
              <a:solidFill>
                <a:srgbClr val="166E47"/>
              </a:solidFill>
              <a:latin typeface="Arial"/>
              <a:cs typeface="Arial"/>
            </a:endParaRPr>
          </a:p>
        </p:txBody>
      </p:sp>
    </p:spTree>
    <p:extLst>
      <p:ext uri="{BB962C8B-B14F-4D97-AF65-F5344CB8AC3E}">
        <p14:creationId xmlns:p14="http://schemas.microsoft.com/office/powerpoint/2010/main" val="42083657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761147" y="2153334"/>
            <a:ext cx="184666" cy="369332"/>
          </a:xfrm>
          <a:prstGeom prst="rect">
            <a:avLst/>
          </a:prstGeom>
          <a:noFill/>
        </p:spPr>
        <p:txBody>
          <a:bodyPr wrap="none" rtlCol="0">
            <a:spAutoFit/>
          </a:bodyPr>
          <a:lstStyle/>
          <a:p>
            <a:endParaRPr lang="en-US" dirty="0"/>
          </a:p>
        </p:txBody>
      </p:sp>
      <p:pic>
        <p:nvPicPr>
          <p:cNvPr id="12" name="Picture 2" descr="DSC_2600We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58888" y="2451274"/>
            <a:ext cx="4770675" cy="3803646"/>
          </a:xfrm>
          <a:prstGeom prst="rect">
            <a:avLst/>
          </a:prstGeom>
          <a:noFill/>
          <a:ln w="9525" algn="in">
            <a:noFill/>
            <a:miter lim="800000"/>
            <a:headEnd/>
            <a:tailEnd/>
          </a:ln>
          <a:effectLst/>
        </p:spPr>
      </p:pic>
      <p:sp>
        <p:nvSpPr>
          <p:cNvPr id="13" name="TextBox 12"/>
          <p:cNvSpPr txBox="1"/>
          <p:nvPr/>
        </p:nvSpPr>
        <p:spPr>
          <a:xfrm>
            <a:off x="256032" y="2694490"/>
            <a:ext cx="3317664" cy="2862322"/>
          </a:xfrm>
          <a:prstGeom prst="rect">
            <a:avLst/>
          </a:prstGeom>
          <a:noFill/>
        </p:spPr>
        <p:txBody>
          <a:bodyPr wrap="square" rtlCol="0">
            <a:spAutoFit/>
          </a:bodyPr>
          <a:lstStyle/>
          <a:p>
            <a:pPr marL="342900" indent="-342900">
              <a:buFont typeface="Arial"/>
              <a:buChar char="•"/>
            </a:pPr>
            <a:r>
              <a:rPr lang="en-US" sz="2000" dirty="0" smtClean="0">
                <a:solidFill>
                  <a:srgbClr val="0D63B5"/>
                </a:solidFill>
                <a:latin typeface="Arial"/>
                <a:cs typeface="Arial"/>
              </a:rPr>
              <a:t>Cut and compressed</a:t>
            </a:r>
            <a:br>
              <a:rPr lang="en-US" sz="2000" dirty="0" smtClean="0">
                <a:solidFill>
                  <a:srgbClr val="0D63B5"/>
                </a:solidFill>
                <a:latin typeface="Arial"/>
                <a:cs typeface="Arial"/>
              </a:rPr>
            </a:br>
            <a:endParaRPr lang="en-US" sz="2000" dirty="0" smtClean="0">
              <a:solidFill>
                <a:srgbClr val="0D63B5"/>
              </a:solidFill>
              <a:latin typeface="Arial"/>
              <a:cs typeface="Arial"/>
            </a:endParaRPr>
          </a:p>
          <a:p>
            <a:pPr marL="342900" indent="-342900">
              <a:buFont typeface="Arial"/>
              <a:buChar char="•"/>
            </a:pPr>
            <a:r>
              <a:rPr lang="en-US" sz="2000" dirty="0" smtClean="0">
                <a:solidFill>
                  <a:srgbClr val="0D63B5"/>
                </a:solidFill>
                <a:latin typeface="Arial"/>
                <a:cs typeface="Arial"/>
              </a:rPr>
              <a:t>Leaves are pressed and formed into a board</a:t>
            </a:r>
          </a:p>
          <a:p>
            <a:pPr marL="342900" indent="-342900">
              <a:buFont typeface="Arial"/>
              <a:buChar char="•"/>
            </a:pPr>
            <a:endParaRPr lang="en-US" sz="2000" dirty="0">
              <a:solidFill>
                <a:srgbClr val="0D63B5"/>
              </a:solidFill>
              <a:latin typeface="Arial"/>
              <a:cs typeface="Arial"/>
            </a:endParaRPr>
          </a:p>
          <a:p>
            <a:pPr marL="342900" indent="-342900">
              <a:buFont typeface="Arial"/>
              <a:buChar char="•"/>
            </a:pPr>
            <a:r>
              <a:rPr lang="en-US" sz="2000" dirty="0" smtClean="0">
                <a:solidFill>
                  <a:srgbClr val="0D63B5"/>
                </a:solidFill>
                <a:latin typeface="Arial"/>
                <a:cs typeface="Arial"/>
              </a:rPr>
              <a:t>Boards are cut into correct </a:t>
            </a:r>
            <a:r>
              <a:rPr lang="en-US" sz="2000" dirty="0">
                <a:solidFill>
                  <a:srgbClr val="0D63B5"/>
                </a:solidFill>
                <a:latin typeface="Arial"/>
                <a:cs typeface="Arial"/>
              </a:rPr>
              <a:t>s</a:t>
            </a:r>
            <a:r>
              <a:rPr lang="en-US" sz="2000" dirty="0" smtClean="0">
                <a:solidFill>
                  <a:srgbClr val="0D63B5"/>
                </a:solidFill>
                <a:latin typeface="Arial"/>
                <a:cs typeface="Arial"/>
              </a:rPr>
              <a:t>hapes</a:t>
            </a:r>
          </a:p>
          <a:p>
            <a:pPr marL="342900" indent="-342900">
              <a:buFont typeface="Arial"/>
              <a:buChar char="•"/>
            </a:pPr>
            <a:endParaRPr lang="en-US" sz="2000" dirty="0">
              <a:solidFill>
                <a:srgbClr val="0D63B5"/>
              </a:solidFill>
              <a:latin typeface="Arial"/>
              <a:cs typeface="Arial"/>
            </a:endParaRPr>
          </a:p>
          <a:p>
            <a:pPr marL="342900" indent="-342900">
              <a:buFont typeface="Arial"/>
              <a:buChar char="•"/>
            </a:pPr>
            <a:r>
              <a:rPr lang="en-US" sz="2000" dirty="0" smtClean="0">
                <a:solidFill>
                  <a:srgbClr val="0D63B5"/>
                </a:solidFill>
                <a:latin typeface="Arial"/>
                <a:cs typeface="Arial"/>
              </a:rPr>
              <a:t>Moss is sterilized</a:t>
            </a:r>
          </a:p>
        </p:txBody>
      </p:sp>
      <p:sp>
        <p:nvSpPr>
          <p:cNvPr id="11" name="TextBox 10"/>
          <p:cNvSpPr txBox="1"/>
          <p:nvPr/>
        </p:nvSpPr>
        <p:spPr>
          <a:xfrm>
            <a:off x="2104045" y="299282"/>
            <a:ext cx="6735951" cy="1323439"/>
          </a:xfrm>
          <a:prstGeom prst="rect">
            <a:avLst/>
          </a:prstGeom>
          <a:noFill/>
        </p:spPr>
        <p:txBody>
          <a:bodyPr wrap="square" rtlCol="0">
            <a:spAutoFit/>
          </a:bodyPr>
          <a:lstStyle/>
          <a:p>
            <a:pPr algn="ctr"/>
            <a:r>
              <a:rPr lang="en-US" sz="4000" b="1" dirty="0" smtClean="0">
                <a:solidFill>
                  <a:srgbClr val="166E47"/>
                </a:solidFill>
                <a:latin typeface="Arial"/>
                <a:cs typeface="Arial"/>
              </a:rPr>
              <a:t>Second Step in CWS Product Journey</a:t>
            </a:r>
            <a:endParaRPr lang="en-US" sz="4000" b="1" dirty="0">
              <a:solidFill>
                <a:srgbClr val="166E47"/>
              </a:solidFill>
              <a:latin typeface="Arial"/>
              <a:cs typeface="Arial"/>
            </a:endParaRPr>
          </a:p>
        </p:txBody>
      </p:sp>
    </p:spTree>
    <p:extLst>
      <p:ext uri="{BB962C8B-B14F-4D97-AF65-F5344CB8AC3E}">
        <p14:creationId xmlns:p14="http://schemas.microsoft.com/office/powerpoint/2010/main" val="132185408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387707" y="368170"/>
            <a:ext cx="4657344" cy="1082314"/>
          </a:xfrm>
          <a:prstGeom prst="rect">
            <a:avLst/>
          </a:prstGeom>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rgbClr val="166E47"/>
                </a:solidFill>
                <a:latin typeface="Arial"/>
                <a:cs typeface="Arial"/>
              </a:rPr>
              <a:t>Product for Commercial Applications</a:t>
            </a:r>
            <a:endParaRPr lang="en-US" sz="2800" b="1" dirty="0">
              <a:solidFill>
                <a:srgbClr val="0D63B5"/>
              </a:solidFill>
              <a:latin typeface="Arial"/>
              <a:cs typeface="Arial"/>
            </a:endParaRPr>
          </a:p>
        </p:txBody>
      </p:sp>
      <p:sp>
        <p:nvSpPr>
          <p:cNvPr id="2" name="TextBox 1"/>
          <p:cNvSpPr txBox="1"/>
          <p:nvPr/>
        </p:nvSpPr>
        <p:spPr>
          <a:xfrm>
            <a:off x="2761147" y="2153334"/>
            <a:ext cx="184666" cy="369332"/>
          </a:xfrm>
          <a:prstGeom prst="rect">
            <a:avLst/>
          </a:prstGeom>
          <a:noFill/>
        </p:spPr>
        <p:txBody>
          <a:bodyPr wrap="none" rtlCol="0">
            <a:spAutoFit/>
          </a:bodyPr>
          <a:lstStyle/>
          <a:p>
            <a:endParaRPr lang="en-US" dirty="0"/>
          </a:p>
        </p:txBody>
      </p:sp>
      <p:pic>
        <p:nvPicPr>
          <p:cNvPr id="11" name="Picture 10" descr="3 brick bag.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7200" y="2415210"/>
            <a:ext cx="3938016" cy="3508526"/>
          </a:xfrm>
          <a:prstGeom prst="rect">
            <a:avLst/>
          </a:prstGeom>
        </p:spPr>
      </p:pic>
      <p:sp>
        <p:nvSpPr>
          <p:cNvPr id="14" name="Content Placeholder 9"/>
          <p:cNvSpPr txBox="1">
            <a:spLocks/>
          </p:cNvSpPr>
          <p:nvPr/>
        </p:nvSpPr>
        <p:spPr>
          <a:xfrm>
            <a:off x="673608" y="2887344"/>
            <a:ext cx="3337560" cy="237960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ts val="3200"/>
              </a:lnSpc>
              <a:spcBef>
                <a:spcPts val="0"/>
              </a:spcBef>
              <a:spcAft>
                <a:spcPts val="600"/>
              </a:spcAft>
            </a:pPr>
            <a:r>
              <a:rPr lang="en-US" sz="2000" dirty="0" smtClean="0">
                <a:solidFill>
                  <a:srgbClr val="0D63B5"/>
                </a:solidFill>
                <a:latin typeface="Arial"/>
                <a:cs typeface="Arial"/>
              </a:rPr>
              <a:t>Sphagnum moss for</a:t>
            </a:r>
            <a:br>
              <a:rPr lang="en-US" sz="2000" dirty="0" smtClean="0">
                <a:solidFill>
                  <a:srgbClr val="0D63B5"/>
                </a:solidFill>
                <a:latin typeface="Arial"/>
                <a:cs typeface="Arial"/>
              </a:rPr>
            </a:br>
            <a:r>
              <a:rPr lang="en-US" sz="2000" dirty="0" smtClean="0">
                <a:solidFill>
                  <a:srgbClr val="0D63B5"/>
                </a:solidFill>
                <a:latin typeface="Arial"/>
                <a:cs typeface="Arial"/>
              </a:rPr>
              <a:t>commercial and </a:t>
            </a:r>
            <a:r>
              <a:rPr lang="en-US" sz="2000" dirty="0">
                <a:solidFill>
                  <a:srgbClr val="0D63B5"/>
                </a:solidFill>
                <a:latin typeface="Arial"/>
                <a:cs typeface="Arial"/>
              </a:rPr>
              <a:t>i</a:t>
            </a:r>
            <a:r>
              <a:rPr lang="en-US" sz="2000" dirty="0" smtClean="0">
                <a:solidFill>
                  <a:srgbClr val="0D63B5"/>
                </a:solidFill>
                <a:latin typeface="Arial"/>
                <a:cs typeface="Arial"/>
              </a:rPr>
              <a:t>ndustrial </a:t>
            </a:r>
            <a:r>
              <a:rPr lang="en-US" sz="2000" dirty="0">
                <a:solidFill>
                  <a:srgbClr val="0D63B5"/>
                </a:solidFill>
                <a:latin typeface="Arial"/>
                <a:cs typeface="Arial"/>
              </a:rPr>
              <a:t>a</a:t>
            </a:r>
            <a:r>
              <a:rPr lang="en-US" sz="2000" dirty="0" smtClean="0">
                <a:solidFill>
                  <a:srgbClr val="0D63B5"/>
                </a:solidFill>
                <a:latin typeface="Arial"/>
                <a:cs typeface="Arial"/>
              </a:rPr>
              <a:t>pplications</a:t>
            </a:r>
          </a:p>
          <a:p>
            <a:pPr>
              <a:lnSpc>
                <a:spcPts val="3200"/>
              </a:lnSpc>
              <a:spcBef>
                <a:spcPts val="0"/>
              </a:spcBef>
              <a:spcAft>
                <a:spcPts val="600"/>
              </a:spcAft>
            </a:pPr>
            <a:r>
              <a:rPr lang="en-US" sz="2000" dirty="0" smtClean="0">
                <a:solidFill>
                  <a:srgbClr val="0D63B5"/>
                </a:solidFill>
                <a:latin typeface="Arial"/>
                <a:cs typeface="Arial"/>
              </a:rPr>
              <a:t>Select species</a:t>
            </a:r>
          </a:p>
          <a:p>
            <a:pPr>
              <a:lnSpc>
                <a:spcPts val="3200"/>
              </a:lnSpc>
              <a:spcBef>
                <a:spcPts val="0"/>
              </a:spcBef>
              <a:spcAft>
                <a:spcPts val="600"/>
              </a:spcAft>
            </a:pPr>
            <a:r>
              <a:rPr lang="en-US" sz="2000" dirty="0" smtClean="0">
                <a:solidFill>
                  <a:srgbClr val="0D63B5"/>
                </a:solidFill>
                <a:latin typeface="Arial"/>
                <a:cs typeface="Arial"/>
              </a:rPr>
              <a:t>Patented</a:t>
            </a:r>
            <a:endParaRPr lang="en-US" sz="2000" dirty="0">
              <a:solidFill>
                <a:srgbClr val="0D63B5"/>
              </a:solidFill>
              <a:latin typeface="Arial"/>
              <a:cs typeface="Arial"/>
            </a:endParaRPr>
          </a:p>
        </p:txBody>
      </p:sp>
    </p:spTree>
    <p:extLst>
      <p:ext uri="{BB962C8B-B14F-4D97-AF65-F5344CB8AC3E}">
        <p14:creationId xmlns:p14="http://schemas.microsoft.com/office/powerpoint/2010/main" val="24106573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761147" y="2153334"/>
            <a:ext cx="184666" cy="369332"/>
          </a:xfrm>
          <a:prstGeom prst="rect">
            <a:avLst/>
          </a:prstGeom>
          <a:noFill/>
        </p:spPr>
        <p:txBody>
          <a:bodyPr wrap="none" rtlCol="0">
            <a:spAutoFit/>
          </a:bodyPr>
          <a:lstStyle/>
          <a:p>
            <a:endParaRPr lang="en-US" dirty="0"/>
          </a:p>
        </p:txBody>
      </p:sp>
      <p:sp>
        <p:nvSpPr>
          <p:cNvPr id="12" name="Title 1"/>
          <p:cNvSpPr txBox="1">
            <a:spLocks/>
          </p:cNvSpPr>
          <p:nvPr/>
        </p:nvSpPr>
        <p:spPr>
          <a:xfrm>
            <a:off x="2443462" y="125458"/>
            <a:ext cx="6051981" cy="1572647"/>
          </a:xfrm>
          <a:prstGeom prst="rect">
            <a:avLst/>
          </a:prstGeom>
        </p:spPr>
        <p:txBody>
          <a:bodyPr>
            <a:normAutofit fontScale="8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166E47"/>
                </a:solidFill>
                <a:latin typeface="Franklin Gothic Medium" pitchFamily="34" charset="0"/>
              </a:rPr>
              <a:t/>
            </a:r>
            <a:br>
              <a:rPr lang="en-US" sz="5400" dirty="0" smtClean="0">
                <a:solidFill>
                  <a:srgbClr val="166E47"/>
                </a:solidFill>
                <a:latin typeface="Franklin Gothic Medium" pitchFamily="34" charset="0"/>
              </a:rPr>
            </a:br>
            <a:r>
              <a:rPr lang="en-US" sz="4900" b="1" dirty="0" smtClean="0">
                <a:solidFill>
                  <a:srgbClr val="166E47"/>
                </a:solidFill>
                <a:latin typeface="Arial"/>
                <a:cs typeface="Arial"/>
              </a:rPr>
              <a:t>PoolNaturally</a:t>
            </a:r>
            <a:r>
              <a:rPr lang="en-US" sz="4900" b="1" baseline="30000" dirty="0" smtClean="0">
                <a:solidFill>
                  <a:srgbClr val="166E47"/>
                </a:solidFill>
                <a:latin typeface="Arial"/>
                <a:cs typeface="Arial"/>
              </a:rPr>
              <a:t>® </a:t>
            </a:r>
            <a:r>
              <a:rPr lang="en-US" sz="4900" b="1" dirty="0" smtClean="0">
                <a:solidFill>
                  <a:srgbClr val="166E47"/>
                </a:solidFill>
                <a:latin typeface="Arial"/>
                <a:cs typeface="Arial"/>
              </a:rPr>
              <a:t>Plus</a:t>
            </a:r>
          </a:p>
          <a:p>
            <a:r>
              <a:rPr lang="en-US" sz="3200" b="1" dirty="0" smtClean="0">
                <a:solidFill>
                  <a:srgbClr val="0D63B5"/>
                </a:solidFill>
                <a:latin typeface="Arial"/>
                <a:cs typeface="Arial"/>
              </a:rPr>
              <a:t>Submerged Contact Chamber</a:t>
            </a:r>
            <a:endParaRPr lang="en-US" sz="3200" b="1" dirty="0">
              <a:solidFill>
                <a:srgbClr val="0D63B5"/>
              </a:solidFill>
              <a:latin typeface="Arial"/>
              <a:cs typeface="Arial"/>
            </a:endParaRPr>
          </a:p>
        </p:txBody>
      </p:sp>
      <p:sp>
        <p:nvSpPr>
          <p:cNvPr id="13" name="TextBox 12"/>
          <p:cNvSpPr txBox="1"/>
          <p:nvPr/>
        </p:nvSpPr>
        <p:spPr>
          <a:xfrm>
            <a:off x="466962" y="2522666"/>
            <a:ext cx="3880920" cy="3524042"/>
          </a:xfrm>
          <a:prstGeom prst="rect">
            <a:avLst/>
          </a:prstGeom>
          <a:noFill/>
        </p:spPr>
        <p:txBody>
          <a:bodyPr wrap="square" rtlCol="0">
            <a:spAutoFit/>
          </a:bodyPr>
          <a:lstStyle/>
          <a:p>
            <a:pPr marL="342900" indent="-342900">
              <a:spcBef>
                <a:spcPts val="600"/>
              </a:spcBef>
              <a:spcAft>
                <a:spcPts val="600"/>
              </a:spcAft>
              <a:buFont typeface="Arial"/>
              <a:buChar char="•"/>
            </a:pPr>
            <a:r>
              <a:rPr lang="en-US" sz="2000" dirty="0" smtClean="0">
                <a:solidFill>
                  <a:srgbClr val="0D63B5"/>
                </a:solidFill>
                <a:latin typeface="Arial"/>
                <a:cs typeface="Arial"/>
              </a:rPr>
              <a:t>PoolMoss</a:t>
            </a:r>
            <a:r>
              <a:rPr lang="en-US" sz="2000" baseline="30000" dirty="0" smtClean="0">
                <a:solidFill>
                  <a:srgbClr val="0D63B5"/>
                </a:solidFill>
                <a:latin typeface="Arial"/>
                <a:cs typeface="Arial"/>
              </a:rPr>
              <a:t>® </a:t>
            </a:r>
            <a:r>
              <a:rPr lang="en-US" sz="2000" dirty="0" smtClean="0">
                <a:solidFill>
                  <a:srgbClr val="0D63B5"/>
                </a:solidFill>
                <a:latin typeface="Arial"/>
                <a:cs typeface="Arial"/>
              </a:rPr>
              <a:t>and ProMoss™ are exposed to water using a </a:t>
            </a:r>
            <a:r>
              <a:rPr lang="en-US" sz="2000" dirty="0">
                <a:solidFill>
                  <a:srgbClr val="0D63B5"/>
                </a:solidFill>
                <a:latin typeface="Arial"/>
                <a:cs typeface="Arial"/>
              </a:rPr>
              <a:t>c</a:t>
            </a:r>
            <a:r>
              <a:rPr lang="en-US" sz="2000" dirty="0" smtClean="0">
                <a:solidFill>
                  <a:srgbClr val="0D63B5"/>
                </a:solidFill>
                <a:latin typeface="Arial"/>
                <a:cs typeface="Arial"/>
              </a:rPr>
              <a:t>ontact </a:t>
            </a:r>
            <a:r>
              <a:rPr lang="en-US" sz="2000" dirty="0">
                <a:solidFill>
                  <a:srgbClr val="0D63B5"/>
                </a:solidFill>
                <a:latin typeface="Arial"/>
                <a:cs typeface="Arial"/>
              </a:rPr>
              <a:t>c</a:t>
            </a:r>
            <a:r>
              <a:rPr lang="en-US" sz="2000" dirty="0" smtClean="0">
                <a:solidFill>
                  <a:srgbClr val="0D63B5"/>
                </a:solidFill>
                <a:latin typeface="Arial"/>
                <a:cs typeface="Arial"/>
              </a:rPr>
              <a:t>hamber</a:t>
            </a:r>
          </a:p>
          <a:p>
            <a:pPr marL="342900" indent="-342900">
              <a:spcBef>
                <a:spcPts val="600"/>
              </a:spcBef>
              <a:spcAft>
                <a:spcPts val="600"/>
              </a:spcAft>
              <a:buFont typeface="Arial"/>
              <a:buChar char="•"/>
            </a:pPr>
            <a:r>
              <a:rPr lang="en-US" sz="2000" dirty="0" smtClean="0">
                <a:solidFill>
                  <a:srgbClr val="0D63B5"/>
                </a:solidFill>
                <a:latin typeface="Arial"/>
                <a:cs typeface="Arial"/>
              </a:rPr>
              <a:t>Contact chamber is submerged in flowing water</a:t>
            </a:r>
          </a:p>
          <a:p>
            <a:pPr marL="342900" indent="-342900">
              <a:spcBef>
                <a:spcPts val="600"/>
              </a:spcBef>
              <a:spcAft>
                <a:spcPts val="600"/>
              </a:spcAft>
              <a:buFont typeface="Arial"/>
              <a:buChar char="•"/>
            </a:pPr>
            <a:r>
              <a:rPr lang="en-US" sz="2000" dirty="0" smtClean="0">
                <a:solidFill>
                  <a:srgbClr val="0D63B5"/>
                </a:solidFill>
                <a:latin typeface="Arial"/>
                <a:cs typeface="Arial"/>
              </a:rPr>
              <a:t>Flow within the tank </a:t>
            </a:r>
            <a:br>
              <a:rPr lang="en-US" sz="2000" dirty="0" smtClean="0">
                <a:solidFill>
                  <a:srgbClr val="0D63B5"/>
                </a:solidFill>
                <a:latin typeface="Arial"/>
                <a:cs typeface="Arial"/>
              </a:rPr>
            </a:br>
            <a:r>
              <a:rPr lang="en-US" sz="2000" dirty="0" smtClean="0">
                <a:solidFill>
                  <a:srgbClr val="0D63B5"/>
                </a:solidFill>
                <a:latin typeface="Arial"/>
                <a:cs typeface="Arial"/>
              </a:rPr>
              <a:t>allows </a:t>
            </a:r>
            <a:r>
              <a:rPr lang="en-US" sz="2000" dirty="0">
                <a:solidFill>
                  <a:srgbClr val="0D63B5"/>
                </a:solidFill>
                <a:latin typeface="Arial"/>
                <a:cs typeface="Arial"/>
              </a:rPr>
              <a:t>e</a:t>
            </a:r>
            <a:r>
              <a:rPr lang="en-US" sz="2000" dirty="0" smtClean="0">
                <a:solidFill>
                  <a:srgbClr val="0D63B5"/>
                </a:solidFill>
                <a:latin typeface="Arial"/>
                <a:cs typeface="Arial"/>
              </a:rPr>
              <a:t>xposure of the PoolMoss</a:t>
            </a:r>
            <a:r>
              <a:rPr lang="en-US" sz="2000" baseline="30000" dirty="0">
                <a:solidFill>
                  <a:srgbClr val="0D63B5"/>
                </a:solidFill>
                <a:latin typeface="Arial"/>
                <a:cs typeface="Arial"/>
              </a:rPr>
              <a:t>®</a:t>
            </a:r>
            <a:r>
              <a:rPr lang="en-US" sz="2000" dirty="0" smtClean="0">
                <a:solidFill>
                  <a:srgbClr val="0D63B5"/>
                </a:solidFill>
                <a:latin typeface="Arial"/>
                <a:cs typeface="Arial"/>
              </a:rPr>
              <a:t> and ProMoss™ leaves </a:t>
            </a:r>
            <a:r>
              <a:rPr lang="en-US" sz="2000" dirty="0">
                <a:solidFill>
                  <a:srgbClr val="0D63B5"/>
                </a:solidFill>
                <a:latin typeface="Arial"/>
                <a:cs typeface="Arial"/>
              </a:rPr>
              <a:t>t</a:t>
            </a:r>
            <a:r>
              <a:rPr lang="en-US" sz="2000" dirty="0" smtClean="0">
                <a:solidFill>
                  <a:srgbClr val="0D63B5"/>
                </a:solidFill>
                <a:latin typeface="Arial"/>
                <a:cs typeface="Arial"/>
              </a:rPr>
              <a:t>o </a:t>
            </a:r>
            <a:r>
              <a:rPr lang="en-US" sz="2000" dirty="0">
                <a:solidFill>
                  <a:srgbClr val="0D63B5"/>
                </a:solidFill>
                <a:latin typeface="Arial"/>
                <a:cs typeface="Arial"/>
              </a:rPr>
              <a:t>t</a:t>
            </a:r>
            <a:r>
              <a:rPr lang="en-US" sz="2000" dirty="0" smtClean="0">
                <a:solidFill>
                  <a:srgbClr val="0D63B5"/>
                </a:solidFill>
                <a:latin typeface="Arial"/>
                <a:cs typeface="Arial"/>
              </a:rPr>
              <a:t>he </a:t>
            </a:r>
            <a:r>
              <a:rPr lang="en-US" sz="2000" dirty="0">
                <a:solidFill>
                  <a:srgbClr val="0D63B5"/>
                </a:solidFill>
                <a:latin typeface="Arial"/>
                <a:cs typeface="Arial"/>
              </a:rPr>
              <a:t>w</a:t>
            </a:r>
            <a:r>
              <a:rPr lang="en-US" sz="2000" dirty="0" smtClean="0">
                <a:solidFill>
                  <a:srgbClr val="0D63B5"/>
                </a:solidFill>
                <a:latin typeface="Arial"/>
                <a:cs typeface="Arial"/>
              </a:rPr>
              <a:t>ater</a:t>
            </a:r>
          </a:p>
          <a:p>
            <a:pPr marL="285750" indent="-285750">
              <a:buFont typeface="Courier New"/>
              <a:buChar char="o"/>
            </a:pPr>
            <a:endParaRPr lang="en-US" dirty="0">
              <a:solidFill>
                <a:srgbClr val="0D63B5"/>
              </a:solidFill>
              <a:latin typeface="Arial"/>
              <a:cs typeface="Arial"/>
            </a:endParaRPr>
          </a:p>
        </p:txBody>
      </p:sp>
      <p:pic>
        <p:nvPicPr>
          <p:cNvPr id="15" name="Picture 14" descr="LobsterCrate_M22_M23 00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38783" y="2522666"/>
            <a:ext cx="2492829" cy="3323772"/>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1128181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p:cNvSpPr txBox="1"/>
          <p:nvPr/>
        </p:nvSpPr>
        <p:spPr>
          <a:xfrm>
            <a:off x="2761147" y="2153334"/>
            <a:ext cx="184666" cy="369332"/>
          </a:xfrm>
          <a:prstGeom prst="rect">
            <a:avLst/>
          </a:prstGeom>
          <a:noFill/>
        </p:spPr>
        <p:txBody>
          <a:bodyPr wrap="none" rtlCol="0">
            <a:spAutoFit/>
          </a:bodyPr>
          <a:lstStyle/>
          <a:p>
            <a:endParaRPr lang="en-US" dirty="0"/>
          </a:p>
        </p:txBody>
      </p:sp>
      <p:sp>
        <p:nvSpPr>
          <p:cNvPr id="12" name="Title 1"/>
          <p:cNvSpPr txBox="1">
            <a:spLocks/>
          </p:cNvSpPr>
          <p:nvPr/>
        </p:nvSpPr>
        <p:spPr>
          <a:xfrm>
            <a:off x="2405529" y="119528"/>
            <a:ext cx="6089914" cy="1912471"/>
          </a:xfrm>
          <a:prstGeom prst="rect">
            <a:avLst/>
          </a:prstGeom>
        </p:spPr>
        <p:txBody>
          <a:bodyP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smtClean="0">
                <a:solidFill>
                  <a:srgbClr val="166E47"/>
                </a:solidFill>
                <a:latin typeface="Franklin Gothic Medium" pitchFamily="34" charset="0"/>
              </a:rPr>
              <a:t/>
            </a:r>
            <a:br>
              <a:rPr lang="en-US" sz="5400" dirty="0" smtClean="0">
                <a:solidFill>
                  <a:srgbClr val="166E47"/>
                </a:solidFill>
                <a:latin typeface="Franklin Gothic Medium" pitchFamily="34" charset="0"/>
              </a:rPr>
            </a:br>
            <a:r>
              <a:rPr lang="en-US" sz="4900" b="1" dirty="0" smtClean="0">
                <a:solidFill>
                  <a:srgbClr val="166E47"/>
                </a:solidFill>
                <a:latin typeface="Arial"/>
                <a:cs typeface="Arial"/>
              </a:rPr>
              <a:t>PoolNaturally</a:t>
            </a:r>
            <a:r>
              <a:rPr lang="en-US" sz="4900" b="1" baseline="30000" dirty="0" smtClean="0">
                <a:solidFill>
                  <a:srgbClr val="166E47"/>
                </a:solidFill>
                <a:latin typeface="Arial"/>
                <a:cs typeface="Arial"/>
              </a:rPr>
              <a:t>® </a:t>
            </a:r>
            <a:r>
              <a:rPr lang="en-US" sz="4900" b="1" dirty="0" smtClean="0">
                <a:solidFill>
                  <a:srgbClr val="166E47"/>
                </a:solidFill>
                <a:latin typeface="Arial"/>
                <a:cs typeface="Arial"/>
              </a:rPr>
              <a:t>Plus</a:t>
            </a:r>
          </a:p>
          <a:p>
            <a:r>
              <a:rPr lang="en-US" sz="3200" b="1" dirty="0" smtClean="0">
                <a:solidFill>
                  <a:srgbClr val="0D63B5"/>
                </a:solidFill>
                <a:latin typeface="Arial"/>
                <a:cs typeface="Arial"/>
              </a:rPr>
              <a:t>Non-Surge Tank Application</a:t>
            </a:r>
            <a:endParaRPr lang="en-US" sz="3200" b="1" dirty="0">
              <a:solidFill>
                <a:srgbClr val="0D63B5"/>
              </a:solidFill>
              <a:latin typeface="Arial"/>
              <a:cs typeface="Arial"/>
            </a:endParaRPr>
          </a:p>
        </p:txBody>
      </p:sp>
      <p:sp>
        <p:nvSpPr>
          <p:cNvPr id="9" name="TextBox 8"/>
          <p:cNvSpPr txBox="1"/>
          <p:nvPr/>
        </p:nvSpPr>
        <p:spPr>
          <a:xfrm>
            <a:off x="460192" y="3253633"/>
            <a:ext cx="3657600" cy="1631216"/>
          </a:xfrm>
          <a:prstGeom prst="rect">
            <a:avLst/>
          </a:prstGeom>
          <a:noFill/>
        </p:spPr>
        <p:txBody>
          <a:bodyPr wrap="square" rtlCol="0">
            <a:spAutoFit/>
          </a:bodyPr>
          <a:lstStyle/>
          <a:p>
            <a:pPr marL="342900" indent="-342900">
              <a:spcBef>
                <a:spcPts val="600"/>
              </a:spcBef>
              <a:spcAft>
                <a:spcPts val="600"/>
              </a:spcAft>
              <a:buFont typeface="Arial"/>
              <a:buChar char="•"/>
            </a:pPr>
            <a:r>
              <a:rPr lang="en-US" sz="2000" dirty="0" smtClean="0">
                <a:solidFill>
                  <a:srgbClr val="0D63B5"/>
                </a:solidFill>
                <a:latin typeface="Arial"/>
                <a:cs typeface="Arial"/>
              </a:rPr>
              <a:t>Installed </a:t>
            </a:r>
            <a:r>
              <a:rPr lang="en-US" sz="2000" dirty="0">
                <a:solidFill>
                  <a:srgbClr val="0D63B5"/>
                </a:solidFill>
                <a:latin typeface="Arial"/>
                <a:cs typeface="Arial"/>
              </a:rPr>
              <a:t>o</a:t>
            </a:r>
            <a:r>
              <a:rPr lang="en-US" sz="2000" dirty="0" smtClean="0">
                <a:solidFill>
                  <a:srgbClr val="0D63B5"/>
                </a:solidFill>
                <a:latin typeface="Arial"/>
                <a:cs typeface="Arial"/>
              </a:rPr>
              <a:t>ff line</a:t>
            </a:r>
          </a:p>
          <a:p>
            <a:pPr marL="342900" indent="-342900">
              <a:spcBef>
                <a:spcPts val="600"/>
              </a:spcBef>
              <a:spcAft>
                <a:spcPts val="600"/>
              </a:spcAft>
              <a:buFont typeface="Arial"/>
              <a:buChar char="•"/>
            </a:pPr>
            <a:r>
              <a:rPr lang="en-US" sz="2000" dirty="0" smtClean="0">
                <a:solidFill>
                  <a:srgbClr val="0D63B5"/>
                </a:solidFill>
                <a:latin typeface="Arial"/>
                <a:cs typeface="Arial"/>
              </a:rPr>
              <a:t>Maintain 15 Gal/min flow</a:t>
            </a:r>
            <a:endParaRPr lang="en-US" sz="2000" dirty="0">
              <a:solidFill>
                <a:srgbClr val="0D63B5"/>
              </a:solidFill>
              <a:latin typeface="Arial"/>
              <a:cs typeface="Arial"/>
            </a:endParaRPr>
          </a:p>
          <a:p>
            <a:pPr marL="342900" indent="-342900">
              <a:spcBef>
                <a:spcPts val="600"/>
              </a:spcBef>
              <a:spcAft>
                <a:spcPts val="600"/>
              </a:spcAft>
              <a:buFont typeface="Arial"/>
              <a:buChar char="•"/>
            </a:pPr>
            <a:r>
              <a:rPr lang="en-US" sz="2000" dirty="0" smtClean="0">
                <a:solidFill>
                  <a:srgbClr val="0D63B5"/>
                </a:solidFill>
                <a:latin typeface="Arial"/>
                <a:cs typeface="Arial"/>
              </a:rPr>
              <a:t>Plumbed across an existing pump or an auxiliary pump</a:t>
            </a:r>
          </a:p>
        </p:txBody>
      </p:sp>
      <p:pic>
        <p:nvPicPr>
          <p:cNvPr id="7" name="Picture 6"/>
          <p:cNvPicPr/>
          <p:nvPr/>
        </p:nvPicPr>
        <p:blipFill>
          <a:blip r:embed="rId3">
            <a:extLst>
              <a:ext uri="{28A0092B-C50C-407E-A947-70E740481C1C}">
                <a14:useLocalDpi xmlns:a14="http://schemas.microsoft.com/office/drawing/2010/main"/>
              </a:ext>
            </a:extLst>
          </a:blip>
          <a:srcRect/>
          <a:stretch>
            <a:fillRect/>
          </a:stretch>
        </p:blipFill>
        <p:spPr bwMode="auto">
          <a:xfrm>
            <a:off x="4429124" y="2395666"/>
            <a:ext cx="3730625" cy="3619501"/>
          </a:xfrm>
          <a:prstGeom prst="rect">
            <a:avLst/>
          </a:prstGeom>
          <a:noFill/>
          <a:ln>
            <a:noFill/>
          </a:ln>
          <a:extLst>
            <a:ext uri="{FAA26D3D-D897-4be2-8F04-BA451C77F1D7}">
              <ma14:placeholderFlag xmlns:ma14="http://schemas.microsoft.com/office/mac/drawingml/2011/main"/>
            </a:ext>
          </a:extLst>
        </p:spPr>
      </p:pic>
    </p:spTree>
    <p:extLst>
      <p:ext uri="{BB962C8B-B14F-4D97-AF65-F5344CB8AC3E}">
        <p14:creationId xmlns:p14="http://schemas.microsoft.com/office/powerpoint/2010/main" val="101837006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 Aquarium Upstate NY</a:t>
            </a:r>
            <a:endParaRPr lang="en-US" dirty="0"/>
          </a:p>
        </p:txBody>
      </p:sp>
      <p:sp>
        <p:nvSpPr>
          <p:cNvPr id="3" name="Text Placeholder 2"/>
          <p:cNvSpPr>
            <a:spLocks noGrp="1"/>
          </p:cNvSpPr>
          <p:nvPr>
            <p:ph type="body" idx="1"/>
          </p:nvPr>
        </p:nvSpPr>
        <p:spPr/>
        <p:txBody>
          <a:bodyPr/>
          <a:lstStyle/>
          <a:p>
            <a:pPr algn="ctr"/>
            <a:r>
              <a:rPr lang="en-US" dirty="0" smtClean="0"/>
              <a:t>Before ProMoss™</a:t>
            </a:r>
            <a:endParaRPr lang="en-US" dirty="0"/>
          </a:p>
        </p:txBody>
      </p:sp>
      <p:sp>
        <p:nvSpPr>
          <p:cNvPr id="5" name="Text Placeholder 4"/>
          <p:cNvSpPr>
            <a:spLocks noGrp="1"/>
          </p:cNvSpPr>
          <p:nvPr>
            <p:ph type="body" sz="quarter" idx="3"/>
          </p:nvPr>
        </p:nvSpPr>
        <p:spPr/>
        <p:txBody>
          <a:bodyPr/>
          <a:lstStyle/>
          <a:p>
            <a:pPr algn="ctr"/>
            <a:r>
              <a:rPr lang="en-US" dirty="0" smtClean="0"/>
              <a:t>Before ProMoss™</a:t>
            </a:r>
            <a:endParaRPr lang="en-US" dirty="0"/>
          </a:p>
        </p:txBody>
      </p:sp>
      <p:pic>
        <p:nvPicPr>
          <p:cNvPr id="11" name="Content Placeholder 10" descr="fish tank b4 moss 5-19-14 (1).jpg"/>
          <p:cNvPicPr>
            <a:picLocks noGrp="1" noChangeAspect="1"/>
          </p:cNvPicPr>
          <p:nvPr>
            <p:ph sz="quarter" idx="4"/>
          </p:nvPr>
        </p:nvPicPr>
        <p:blipFill>
          <a:blip r:embed="rId2" cstate="email">
            <a:extLst>
              <a:ext uri="{28A0092B-C50C-407E-A947-70E740481C1C}">
                <a14:useLocalDpi xmlns:a14="http://schemas.microsoft.com/office/drawing/2010/main"/>
              </a:ext>
            </a:extLst>
          </a:blip>
          <a:srcRect/>
          <a:stretch>
            <a:fillRect/>
          </a:stretch>
        </p:blipFill>
        <p:spPr/>
      </p:pic>
      <p:sp>
        <p:nvSpPr>
          <p:cNvPr id="7" name="Date Placeholder 6"/>
          <p:cNvSpPr>
            <a:spLocks noGrp="1"/>
          </p:cNvSpPr>
          <p:nvPr>
            <p:ph type="dt" sz="half" idx="10"/>
          </p:nvPr>
        </p:nvSpPr>
        <p:spPr/>
        <p:txBody>
          <a:bodyPr/>
          <a:lstStyle/>
          <a:p>
            <a:fld id="{D00031F3-3F02-C449-9BA4-A3C90AAE5DF6}" type="datetime1">
              <a:rPr lang="en-US" smtClean="0"/>
              <a:pPr/>
              <a:t>11/20/15</a:t>
            </a:fld>
            <a:endParaRPr lang="en-US"/>
          </a:p>
        </p:txBody>
      </p:sp>
      <p:sp>
        <p:nvSpPr>
          <p:cNvPr id="8" name="Footer Placeholder 7"/>
          <p:cNvSpPr>
            <a:spLocks noGrp="1"/>
          </p:cNvSpPr>
          <p:nvPr>
            <p:ph type="ftr" sz="quarter" idx="11"/>
          </p:nvPr>
        </p:nvSpPr>
        <p:spPr/>
        <p:txBody>
          <a:bodyPr/>
          <a:lstStyle/>
          <a:p>
            <a:r>
              <a:rPr lang="en-US" smtClean="0"/>
              <a:t>Copyright © 2014 Creative Water Solutions</a:t>
            </a:r>
            <a:endParaRPr lang="en-US"/>
          </a:p>
        </p:txBody>
      </p:sp>
      <p:sp>
        <p:nvSpPr>
          <p:cNvPr id="9" name="Slide Number Placeholder 8"/>
          <p:cNvSpPr>
            <a:spLocks noGrp="1"/>
          </p:cNvSpPr>
          <p:nvPr>
            <p:ph type="sldNum" sz="quarter" idx="12"/>
          </p:nvPr>
        </p:nvSpPr>
        <p:spPr/>
        <p:txBody>
          <a:bodyPr/>
          <a:lstStyle/>
          <a:p>
            <a:fld id="{94800D21-670A-194C-9ED4-DA3A14743CAF}" type="slidenum">
              <a:rPr lang="en-US" smtClean="0"/>
              <a:pPr/>
              <a:t>15</a:t>
            </a:fld>
            <a:endParaRPr lang="en-US"/>
          </a:p>
        </p:txBody>
      </p:sp>
      <p:pic>
        <p:nvPicPr>
          <p:cNvPr id="17" name="Content Placeholder 16" descr="fish tank b4 moss 5-19-14 (2).jpg"/>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52803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Aquarium Upstate NY</a:t>
            </a:r>
          </a:p>
        </p:txBody>
      </p:sp>
      <p:sp>
        <p:nvSpPr>
          <p:cNvPr id="3" name="Text Placeholder 2"/>
          <p:cNvSpPr>
            <a:spLocks noGrp="1"/>
          </p:cNvSpPr>
          <p:nvPr>
            <p:ph type="body" idx="1"/>
          </p:nvPr>
        </p:nvSpPr>
        <p:spPr/>
        <p:txBody>
          <a:bodyPr/>
          <a:lstStyle/>
          <a:p>
            <a:pPr algn="ctr"/>
            <a:r>
              <a:rPr lang="en-US" dirty="0" smtClean="0"/>
              <a:t>After ProMoss™</a:t>
            </a:r>
            <a:endParaRPr lang="en-US" dirty="0"/>
          </a:p>
        </p:txBody>
      </p:sp>
      <p:pic>
        <p:nvPicPr>
          <p:cNvPr id="11" name="Content Placeholder 10" descr="fish tank after moss 6-26-14 (1).jpg"/>
          <p:cNvPicPr>
            <a:picLocks noGrp="1" noChangeAspect="1"/>
          </p:cNvPicPr>
          <p:nvPr>
            <p:ph sz="half" idx="2"/>
          </p:nvPr>
        </p:nvPicPr>
        <p:blipFill>
          <a:blip r:embed="rId2" cstate="email">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3"/>
          </p:nvPr>
        </p:nvSpPr>
        <p:spPr/>
        <p:txBody>
          <a:bodyPr/>
          <a:lstStyle/>
          <a:p>
            <a:pPr algn="ctr"/>
            <a:r>
              <a:rPr lang="en-US" dirty="0" smtClean="0"/>
              <a:t>After ProMoss™</a:t>
            </a:r>
            <a:endParaRPr lang="en-US" dirty="0"/>
          </a:p>
        </p:txBody>
      </p:sp>
      <p:pic>
        <p:nvPicPr>
          <p:cNvPr id="12" name="Content Placeholder 11" descr="fish tank after moss 7-3-14.jpg"/>
          <p:cNvPicPr>
            <a:picLocks noGrp="1" noChangeAspect="1"/>
          </p:cNvPicPr>
          <p:nvPr>
            <p:ph sz="quarter" idx="4"/>
          </p:nvPr>
        </p:nvPicPr>
        <p:blipFill>
          <a:blip r:embed="rId3" cstate="email">
            <a:extLst>
              <a:ext uri="{28A0092B-C50C-407E-A947-70E740481C1C}">
                <a14:useLocalDpi xmlns:a14="http://schemas.microsoft.com/office/drawing/2010/main"/>
              </a:ext>
            </a:extLst>
          </a:blip>
          <a:srcRect/>
          <a:stretch>
            <a:fillRect/>
          </a:stretch>
        </p:blipFill>
        <p:spPr/>
      </p:pic>
      <p:sp>
        <p:nvSpPr>
          <p:cNvPr id="7" name="Date Placeholder 6"/>
          <p:cNvSpPr>
            <a:spLocks noGrp="1"/>
          </p:cNvSpPr>
          <p:nvPr>
            <p:ph type="dt" sz="half" idx="10"/>
          </p:nvPr>
        </p:nvSpPr>
        <p:spPr/>
        <p:txBody>
          <a:bodyPr/>
          <a:lstStyle/>
          <a:p>
            <a:fld id="{D00031F3-3F02-C449-9BA4-A3C90AAE5DF6}" type="datetime1">
              <a:rPr lang="en-US" smtClean="0"/>
              <a:pPr/>
              <a:t>11/20/15</a:t>
            </a:fld>
            <a:endParaRPr lang="en-US"/>
          </a:p>
        </p:txBody>
      </p:sp>
      <p:sp>
        <p:nvSpPr>
          <p:cNvPr id="8" name="Footer Placeholder 7"/>
          <p:cNvSpPr>
            <a:spLocks noGrp="1"/>
          </p:cNvSpPr>
          <p:nvPr>
            <p:ph type="ftr" sz="quarter" idx="11"/>
          </p:nvPr>
        </p:nvSpPr>
        <p:spPr/>
        <p:txBody>
          <a:bodyPr/>
          <a:lstStyle/>
          <a:p>
            <a:r>
              <a:rPr lang="en-US" smtClean="0"/>
              <a:t>Copyright © 2014 Creative Water Solutions</a:t>
            </a:r>
            <a:endParaRPr lang="en-US"/>
          </a:p>
        </p:txBody>
      </p:sp>
      <p:sp>
        <p:nvSpPr>
          <p:cNvPr id="9" name="Slide Number Placeholder 8"/>
          <p:cNvSpPr>
            <a:spLocks noGrp="1"/>
          </p:cNvSpPr>
          <p:nvPr>
            <p:ph type="sldNum" sz="quarter" idx="12"/>
          </p:nvPr>
        </p:nvSpPr>
        <p:spPr/>
        <p:txBody>
          <a:bodyPr/>
          <a:lstStyle/>
          <a:p>
            <a:fld id="{94800D21-670A-194C-9ED4-DA3A14743CAF}" type="slidenum">
              <a:rPr lang="en-US" smtClean="0"/>
              <a:pPr/>
              <a:t>16</a:t>
            </a:fld>
            <a:endParaRPr lang="en-US"/>
          </a:p>
        </p:txBody>
      </p:sp>
    </p:spTree>
    <p:extLst>
      <p:ext uri="{BB962C8B-B14F-4D97-AF65-F5344CB8AC3E}">
        <p14:creationId xmlns:p14="http://schemas.microsoft.com/office/powerpoint/2010/main" val="16807809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Freshwater Aquarium Controlled Study</a:t>
            </a:r>
            <a:endParaRPr lang="en-US" dirty="0"/>
          </a:p>
        </p:txBody>
      </p:sp>
      <p:sp>
        <p:nvSpPr>
          <p:cNvPr id="3" name="Content Placeholder 2"/>
          <p:cNvSpPr>
            <a:spLocks noGrp="1"/>
          </p:cNvSpPr>
          <p:nvPr>
            <p:ph idx="1"/>
          </p:nvPr>
        </p:nvSpPr>
        <p:spPr/>
        <p:txBody>
          <a:bodyPr/>
          <a:lstStyle/>
          <a:p>
            <a:r>
              <a:rPr lang="en-US" dirty="0" smtClean="0"/>
              <a:t>Aquariums divided into two groups</a:t>
            </a:r>
          </a:p>
          <a:p>
            <a:r>
              <a:rPr lang="en-US" dirty="0" smtClean="0"/>
              <a:t>One treated with ProMoss™ at 1 </a:t>
            </a:r>
            <a:r>
              <a:rPr lang="en-US" dirty="0" err="1" smtClean="0"/>
              <a:t>gm</a:t>
            </a:r>
            <a:r>
              <a:rPr lang="en-US" dirty="0" smtClean="0"/>
              <a:t> per five gallons of water</a:t>
            </a:r>
          </a:p>
          <a:p>
            <a:r>
              <a:rPr lang="en-US" dirty="0" smtClean="0"/>
              <a:t>Both groups treated identically by aquarium staff</a:t>
            </a:r>
          </a:p>
          <a:p>
            <a:r>
              <a:rPr lang="en-US" dirty="0" smtClean="0"/>
              <a:t>Water measured weekly for turbidity, pH, ammonia, nitrite, and nitrate </a:t>
            </a:r>
          </a:p>
          <a:p>
            <a:r>
              <a:rPr lang="en-US" dirty="0" smtClean="0"/>
              <a:t>Ammonia and nitrite levels were 0 in both groups</a:t>
            </a:r>
            <a:endParaRPr lang="en-US" dirty="0"/>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17</a:t>
            </a:fld>
            <a:endParaRPr lang="en-US"/>
          </a:p>
        </p:txBody>
      </p:sp>
    </p:spTree>
    <p:extLst>
      <p:ext uri="{BB962C8B-B14F-4D97-AF65-F5344CB8AC3E}">
        <p14:creationId xmlns:p14="http://schemas.microsoft.com/office/powerpoint/2010/main" val="16843229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Aquariums</a:t>
            </a:r>
            <a:endParaRPr lang="en-US" dirty="0"/>
          </a:p>
        </p:txBody>
      </p:sp>
      <p:pic>
        <p:nvPicPr>
          <p:cNvPr id="7" name="Content Placeholder 6" descr="0129 6to10 top 16to20 bottom.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18</a:t>
            </a:fld>
            <a:endParaRPr lang="en-US"/>
          </a:p>
        </p:txBody>
      </p:sp>
    </p:spTree>
    <p:extLst>
      <p:ext uri="{BB962C8B-B14F-4D97-AF65-F5344CB8AC3E}">
        <p14:creationId xmlns:p14="http://schemas.microsoft.com/office/powerpoint/2010/main" val="837018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Aquariums</a:t>
            </a:r>
            <a:endParaRPr lang="en-US" dirty="0"/>
          </a:p>
        </p:txBody>
      </p:sp>
      <p:pic>
        <p:nvPicPr>
          <p:cNvPr id="7" name="Content Placeholder 6" descr="0129 1to5 top 11to15 bottom.jp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19</a:t>
            </a:fld>
            <a:endParaRPr lang="en-US"/>
          </a:p>
        </p:txBody>
      </p:sp>
    </p:spTree>
    <p:extLst>
      <p:ext uri="{BB962C8B-B14F-4D97-AF65-F5344CB8AC3E}">
        <p14:creationId xmlns:p14="http://schemas.microsoft.com/office/powerpoint/2010/main" val="1896505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0" y="3600452"/>
            <a:ext cx="9144000" cy="325754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sz="4800" dirty="0">
              <a:solidFill>
                <a:srgbClr val="008000"/>
              </a:solidFill>
              <a:latin typeface="Helvetica Neue Black Condensed"/>
              <a:cs typeface="Helvetica Neue Black Condensed"/>
            </a:endParaRPr>
          </a:p>
        </p:txBody>
      </p:sp>
      <p:sp>
        <p:nvSpPr>
          <p:cNvPr id="8" name="Title 1"/>
          <p:cNvSpPr txBox="1">
            <a:spLocks/>
          </p:cNvSpPr>
          <p:nvPr/>
        </p:nvSpPr>
        <p:spPr>
          <a:xfrm>
            <a:off x="2584823" y="-17226"/>
            <a:ext cx="5931647" cy="1085395"/>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dirty="0" smtClean="0">
                <a:solidFill>
                  <a:srgbClr val="000000"/>
                </a:solidFill>
                <a:latin typeface="Franklin Gothic Medium" pitchFamily="34" charset="0"/>
              </a:rPr>
              <a:t/>
            </a:r>
            <a:br>
              <a:rPr lang="en-US" sz="4500" dirty="0" smtClean="0">
                <a:solidFill>
                  <a:srgbClr val="000000"/>
                </a:solidFill>
                <a:latin typeface="Franklin Gothic Medium" pitchFamily="34" charset="0"/>
              </a:rPr>
            </a:br>
            <a:r>
              <a:rPr lang="en-US" sz="5200" b="1" dirty="0" smtClean="0">
                <a:solidFill>
                  <a:srgbClr val="166E47"/>
                </a:solidFill>
                <a:latin typeface="Arial"/>
                <a:cs typeface="Arial"/>
              </a:rPr>
              <a:t>History</a:t>
            </a:r>
            <a:endParaRPr lang="en-US" sz="5200" b="1" dirty="0">
              <a:solidFill>
                <a:srgbClr val="166E47"/>
              </a:solidFill>
              <a:latin typeface="Arial"/>
              <a:cs typeface="Arial"/>
            </a:endParaRPr>
          </a:p>
        </p:txBody>
      </p:sp>
      <p:sp>
        <p:nvSpPr>
          <p:cNvPr id="9" name="TextBox 8"/>
          <p:cNvSpPr txBox="1"/>
          <p:nvPr/>
        </p:nvSpPr>
        <p:spPr>
          <a:xfrm>
            <a:off x="2584823" y="1068169"/>
            <a:ext cx="5931647" cy="6494085"/>
          </a:xfrm>
          <a:prstGeom prst="rect">
            <a:avLst/>
          </a:prstGeom>
          <a:noFill/>
        </p:spPr>
        <p:txBody>
          <a:bodyPr wrap="square" rtlCol="0">
            <a:spAutoFit/>
          </a:bodyPr>
          <a:lstStyle/>
          <a:p>
            <a:pPr marL="457200" indent="-457200">
              <a:buFont typeface="Arial"/>
              <a:buChar char="•"/>
            </a:pPr>
            <a:r>
              <a:rPr lang="en-US" sz="3200" dirty="0" smtClean="0">
                <a:solidFill>
                  <a:srgbClr val="0D63B5"/>
                </a:solidFill>
                <a:latin typeface="Arial"/>
                <a:cs typeface="Arial"/>
              </a:rPr>
              <a:t>Started in 2003</a:t>
            </a:r>
          </a:p>
          <a:p>
            <a:pPr marL="457200" indent="-457200">
              <a:buFont typeface="Arial"/>
              <a:buChar char="•"/>
            </a:pPr>
            <a:r>
              <a:rPr lang="en-US" sz="3200" dirty="0" smtClean="0">
                <a:solidFill>
                  <a:srgbClr val="0D63B5"/>
                </a:solidFill>
                <a:latin typeface="Arial"/>
                <a:cs typeface="Arial"/>
              </a:rPr>
              <a:t>Commercialization 2004</a:t>
            </a:r>
          </a:p>
          <a:p>
            <a:pPr marL="914400" lvl="1" indent="-457200">
              <a:buFont typeface="Arial"/>
              <a:buChar char="•"/>
            </a:pPr>
            <a:r>
              <a:rPr lang="en-US" sz="3200" dirty="0" smtClean="0">
                <a:solidFill>
                  <a:srgbClr val="0D63B5"/>
                </a:solidFill>
                <a:latin typeface="Arial"/>
                <a:cs typeface="Arial"/>
              </a:rPr>
              <a:t>Residential Spas</a:t>
            </a:r>
          </a:p>
          <a:p>
            <a:pPr marL="914400" lvl="1" indent="-457200">
              <a:buFont typeface="Arial"/>
              <a:buChar char="•"/>
            </a:pPr>
            <a:r>
              <a:rPr lang="en-US" sz="3200" dirty="0" smtClean="0">
                <a:solidFill>
                  <a:srgbClr val="0D63B5"/>
                </a:solidFill>
                <a:latin typeface="Arial"/>
                <a:cs typeface="Arial"/>
              </a:rPr>
              <a:t>Residential Pools</a:t>
            </a:r>
          </a:p>
          <a:p>
            <a:pPr marL="914400" lvl="1" indent="-457200">
              <a:buFont typeface="Arial"/>
              <a:buChar char="•"/>
            </a:pPr>
            <a:r>
              <a:rPr lang="en-US" sz="3200" dirty="0" smtClean="0">
                <a:solidFill>
                  <a:srgbClr val="0D63B5"/>
                </a:solidFill>
                <a:latin typeface="Arial"/>
                <a:cs typeface="Arial"/>
              </a:rPr>
              <a:t>Commercial Spas </a:t>
            </a:r>
          </a:p>
          <a:p>
            <a:pPr marL="914400" lvl="1" indent="-457200">
              <a:buFont typeface="Arial"/>
              <a:buChar char="•"/>
            </a:pPr>
            <a:r>
              <a:rPr lang="en-US" sz="3200" dirty="0" smtClean="0">
                <a:solidFill>
                  <a:srgbClr val="0D63B5"/>
                </a:solidFill>
                <a:latin typeface="Arial"/>
                <a:cs typeface="Arial"/>
              </a:rPr>
              <a:t>Commercial Pools</a:t>
            </a:r>
          </a:p>
          <a:p>
            <a:pPr marL="914400" lvl="1" indent="-457200">
              <a:buFont typeface="Arial"/>
              <a:buChar char="•"/>
            </a:pPr>
            <a:r>
              <a:rPr lang="en-US" sz="3200" dirty="0" smtClean="0">
                <a:solidFill>
                  <a:srgbClr val="0D63B5"/>
                </a:solidFill>
                <a:latin typeface="Arial"/>
                <a:cs typeface="Arial"/>
              </a:rPr>
              <a:t>Fountains</a:t>
            </a:r>
          </a:p>
          <a:p>
            <a:pPr marL="914400" lvl="1" indent="-457200">
              <a:buFont typeface="Arial"/>
              <a:buChar char="•"/>
            </a:pPr>
            <a:r>
              <a:rPr lang="en-US" sz="3200" dirty="0" smtClean="0">
                <a:solidFill>
                  <a:srgbClr val="0D63B5"/>
                </a:solidFill>
                <a:latin typeface="Arial"/>
                <a:cs typeface="Arial"/>
              </a:rPr>
              <a:t>Ponds</a:t>
            </a:r>
          </a:p>
          <a:p>
            <a:pPr marL="914400" lvl="1" indent="-457200">
              <a:buFont typeface="Arial"/>
              <a:buChar char="•"/>
            </a:pPr>
            <a:r>
              <a:rPr lang="en-US" sz="3200" dirty="0" smtClean="0">
                <a:solidFill>
                  <a:srgbClr val="0D63B5"/>
                </a:solidFill>
                <a:latin typeface="Arial"/>
                <a:cs typeface="Arial"/>
              </a:rPr>
              <a:t>Aquariums</a:t>
            </a:r>
          </a:p>
          <a:p>
            <a:pPr marL="914400" lvl="1" indent="-457200">
              <a:buFont typeface="Arial"/>
              <a:buChar char="•"/>
            </a:pPr>
            <a:r>
              <a:rPr lang="en-US" sz="3200" dirty="0" smtClean="0">
                <a:solidFill>
                  <a:srgbClr val="0D63B5"/>
                </a:solidFill>
                <a:latin typeface="Arial"/>
                <a:cs typeface="Arial"/>
              </a:rPr>
              <a:t>Industrial Water</a:t>
            </a:r>
          </a:p>
          <a:p>
            <a:pPr marL="914400" lvl="1" indent="-457200">
              <a:buFont typeface="Arial"/>
              <a:buChar char="•"/>
            </a:pPr>
            <a:r>
              <a:rPr lang="en-US" sz="3200" dirty="0" smtClean="0">
                <a:solidFill>
                  <a:srgbClr val="0D63B5"/>
                </a:solidFill>
                <a:latin typeface="Arial"/>
                <a:cs typeface="Arial"/>
              </a:rPr>
              <a:t>Homes and Potable Water</a:t>
            </a:r>
          </a:p>
          <a:p>
            <a:pPr marL="457200" indent="-457200">
              <a:buFont typeface="Arial"/>
              <a:buChar char="•"/>
            </a:pPr>
            <a:endParaRPr lang="en-US" sz="3200" dirty="0" smtClean="0">
              <a:solidFill>
                <a:srgbClr val="0D63B5"/>
              </a:solidFill>
              <a:latin typeface="Franklin Gothic Medium"/>
            </a:endParaRPr>
          </a:p>
          <a:p>
            <a:pPr marL="457200" indent="-457200">
              <a:buFont typeface="Arial"/>
              <a:buChar char="•"/>
            </a:pPr>
            <a:endParaRPr lang="en-US" sz="3200" b="1" dirty="0">
              <a:solidFill>
                <a:srgbClr val="0D63B5"/>
              </a:solidFill>
              <a:latin typeface="Franklin Gothic Medium"/>
            </a:endParaRPr>
          </a:p>
        </p:txBody>
      </p:sp>
    </p:spTree>
    <p:extLst>
      <p:ext uri="{BB962C8B-B14F-4D97-AF65-F5344CB8AC3E}">
        <p14:creationId xmlns:p14="http://schemas.microsoft.com/office/powerpoint/2010/main" val="25292556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of Fish per Tank</a:t>
            </a:r>
            <a:endParaRPr lang="en-US" dirty="0"/>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20</a:t>
            </a:fld>
            <a:endParaRPr lang="en-US"/>
          </a:p>
        </p:txBody>
      </p:sp>
      <p:graphicFrame>
        <p:nvGraphicFramePr>
          <p:cNvPr id="11" name="Content Placeholder 10"/>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9889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t>
            </a:r>
            <a:endParaRPr lang="en-US" dirty="0"/>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21</a:t>
            </a:fld>
            <a:endParaRPr lang="en-US"/>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69714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Turbidity</a:t>
            </a:r>
            <a:endParaRPr lang="en-US" dirty="0"/>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22</a:t>
            </a:fld>
            <a:endParaRPr lang="en-US"/>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1324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NITRATE</a:t>
            </a:r>
            <a:endParaRPr lang="en-US" dirty="0"/>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23</a:t>
            </a:fld>
            <a:endParaRPr lang="en-US"/>
          </a:p>
        </p:txBody>
      </p:sp>
      <p:graphicFrame>
        <p:nvGraphicFramePr>
          <p:cNvPr id="7" name="Content Placeholder 6"/>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851217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CWS Aquarium Treated With ProMoss™</a:t>
            </a:r>
            <a:endParaRPr lang="en-US" dirty="0"/>
          </a:p>
        </p:txBody>
      </p:sp>
      <p:pic>
        <p:nvPicPr>
          <p:cNvPr id="7" name="Content Placeholder 6" descr="DSC_4369.png"/>
          <p:cNvPicPr>
            <a:picLocks noGrp="1" noChangeAspect="1"/>
          </p:cNvPicPr>
          <p:nvPr>
            <p:ph idx="1"/>
          </p:nvPr>
        </p:nvPicPr>
        <p:blipFill>
          <a:blip r:embed="rId2" cstate="email">
            <a:extLst>
              <a:ext uri="{28A0092B-C50C-407E-A947-70E740481C1C}">
                <a14:useLocalDpi xmlns:a14="http://schemas.microsoft.com/office/drawing/2010/main"/>
              </a:ext>
            </a:extLst>
          </a:blip>
          <a:srcRect/>
          <a:stretch>
            <a:fillRect/>
          </a:stretch>
        </p:blipFill>
        <p:spPr/>
      </p:pic>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24</a:t>
            </a:fld>
            <a:endParaRPr lang="en-US"/>
          </a:p>
        </p:txBody>
      </p:sp>
    </p:spTree>
    <p:extLst>
      <p:ext uri="{BB962C8B-B14F-4D97-AF65-F5344CB8AC3E}">
        <p14:creationId xmlns:p14="http://schemas.microsoft.com/office/powerpoint/2010/main" val="14964557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CWS Aquarium Care</a:t>
            </a:r>
            <a:endParaRPr lang="en-US" dirty="0"/>
          </a:p>
        </p:txBody>
      </p:sp>
      <p:sp>
        <p:nvSpPr>
          <p:cNvPr id="3" name="Content Placeholder 2"/>
          <p:cNvSpPr>
            <a:spLocks noGrp="1"/>
          </p:cNvSpPr>
          <p:nvPr>
            <p:ph idx="1"/>
          </p:nvPr>
        </p:nvSpPr>
        <p:spPr/>
        <p:txBody>
          <a:bodyPr/>
          <a:lstStyle/>
          <a:p>
            <a:r>
              <a:rPr lang="en-US" dirty="0" smtClean="0"/>
              <a:t>Dosage 1 </a:t>
            </a:r>
            <a:r>
              <a:rPr lang="en-US" dirty="0" err="1" smtClean="0"/>
              <a:t>gm</a:t>
            </a:r>
            <a:r>
              <a:rPr lang="en-US" dirty="0" smtClean="0"/>
              <a:t> per 5 gallons</a:t>
            </a:r>
          </a:p>
          <a:p>
            <a:r>
              <a:rPr lang="en-US" dirty="0" smtClean="0"/>
              <a:t>25% water exchanged each month with ProMoss™ treated water at room temperature</a:t>
            </a:r>
          </a:p>
          <a:p>
            <a:r>
              <a:rPr lang="en-US" dirty="0" smtClean="0"/>
              <a:t>ProMoss™ changed monthly</a:t>
            </a:r>
          </a:p>
          <a:p>
            <a:r>
              <a:rPr lang="en-US" dirty="0" smtClean="0"/>
              <a:t>Filter cleaned and changed every 2 months</a:t>
            </a:r>
          </a:p>
          <a:p>
            <a:r>
              <a:rPr lang="en-US" dirty="0" smtClean="0"/>
              <a:t>Sides of the tank cleaned once per month</a:t>
            </a:r>
          </a:p>
          <a:p>
            <a:r>
              <a:rPr lang="en-US" dirty="0" smtClean="0"/>
              <a:t>Rocks suctioned once per month</a:t>
            </a:r>
          </a:p>
          <a:p>
            <a:pPr marL="0" indent="0">
              <a:buNone/>
            </a:pPr>
            <a:endParaRPr lang="en-US" dirty="0"/>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25</a:t>
            </a:fld>
            <a:endParaRPr lang="en-US"/>
          </a:p>
        </p:txBody>
      </p:sp>
    </p:spTree>
    <p:extLst>
      <p:ext uri="{BB962C8B-B14F-4D97-AF65-F5344CB8AC3E}">
        <p14:creationId xmlns:p14="http://schemas.microsoft.com/office/powerpoint/2010/main" val="3252937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ProMoss™ promotes</a:t>
            </a:r>
          </a:p>
          <a:p>
            <a:pPr lvl="1"/>
            <a:r>
              <a:rPr lang="en-US" dirty="0" smtClean="0"/>
              <a:t>Maintains water clarity</a:t>
            </a:r>
          </a:p>
          <a:p>
            <a:pPr lvl="1"/>
            <a:r>
              <a:rPr lang="en-US" dirty="0" smtClean="0"/>
              <a:t>Prevents organic contamination growth on</a:t>
            </a:r>
          </a:p>
          <a:p>
            <a:pPr lvl="2"/>
            <a:r>
              <a:rPr lang="en-US" dirty="0" smtClean="0"/>
              <a:t>Glass</a:t>
            </a:r>
          </a:p>
          <a:p>
            <a:pPr lvl="2"/>
            <a:r>
              <a:rPr lang="en-US" dirty="0" smtClean="0"/>
              <a:t>Plants</a:t>
            </a:r>
          </a:p>
          <a:p>
            <a:pPr lvl="2"/>
            <a:r>
              <a:rPr lang="en-US" dirty="0" smtClean="0"/>
              <a:t>Fish</a:t>
            </a:r>
          </a:p>
          <a:p>
            <a:r>
              <a:rPr lang="en-US" dirty="0" smtClean="0"/>
              <a:t>ProMoss™ stabilizes</a:t>
            </a:r>
          </a:p>
          <a:p>
            <a:pPr lvl="1"/>
            <a:r>
              <a:rPr lang="en-US" dirty="0" smtClean="0"/>
              <a:t>pH</a:t>
            </a:r>
          </a:p>
          <a:p>
            <a:r>
              <a:rPr lang="en-US" dirty="0" smtClean="0"/>
              <a:t>ProMoss™ reduces</a:t>
            </a:r>
          </a:p>
          <a:p>
            <a:pPr lvl="1"/>
            <a:r>
              <a:rPr lang="en-US" dirty="0" smtClean="0"/>
              <a:t>Nitrates</a:t>
            </a:r>
          </a:p>
          <a:p>
            <a:pPr lvl="1"/>
            <a:r>
              <a:rPr lang="en-US" smtClean="0"/>
              <a:t>Turbidity</a:t>
            </a:r>
            <a:endParaRPr lang="en-US"/>
          </a:p>
        </p:txBody>
      </p:sp>
      <p:sp>
        <p:nvSpPr>
          <p:cNvPr id="4" name="Date Placeholder 3"/>
          <p:cNvSpPr>
            <a:spLocks noGrp="1"/>
          </p:cNvSpPr>
          <p:nvPr>
            <p:ph type="dt" sz="half" idx="10"/>
          </p:nvPr>
        </p:nvSpPr>
        <p:spPr/>
        <p:txBody>
          <a:bodyPr/>
          <a:lstStyle/>
          <a:p>
            <a:fld id="{BFC5D3F0-1253-CC44-9B21-FC9E91679B3C}" type="datetime1">
              <a:rPr lang="en-US" smtClean="0"/>
              <a:pPr/>
              <a:t>11/20/15</a:t>
            </a:fld>
            <a:endParaRPr lang="en-US"/>
          </a:p>
        </p:txBody>
      </p:sp>
      <p:sp>
        <p:nvSpPr>
          <p:cNvPr id="5" name="Footer Placeholder 4"/>
          <p:cNvSpPr>
            <a:spLocks noGrp="1"/>
          </p:cNvSpPr>
          <p:nvPr>
            <p:ph type="ftr" sz="quarter" idx="11"/>
          </p:nvPr>
        </p:nvSpPr>
        <p:spPr/>
        <p:txBody>
          <a:bodyPr/>
          <a:lstStyle/>
          <a:p>
            <a:r>
              <a:rPr lang="en-US" smtClean="0"/>
              <a:t>Copyright © 2014 Creative Water Solutions</a:t>
            </a:r>
            <a:endParaRPr lang="en-US"/>
          </a:p>
        </p:txBody>
      </p:sp>
      <p:sp>
        <p:nvSpPr>
          <p:cNvPr id="6" name="Slide Number Placeholder 5"/>
          <p:cNvSpPr>
            <a:spLocks noGrp="1"/>
          </p:cNvSpPr>
          <p:nvPr>
            <p:ph type="sldNum" sz="quarter" idx="12"/>
          </p:nvPr>
        </p:nvSpPr>
        <p:spPr/>
        <p:txBody>
          <a:bodyPr/>
          <a:lstStyle/>
          <a:p>
            <a:fld id="{94800D21-670A-194C-9ED4-DA3A14743CAF}" type="slidenum">
              <a:rPr lang="en-US" smtClean="0"/>
              <a:pPr/>
              <a:t>26</a:t>
            </a:fld>
            <a:endParaRPr lang="en-US"/>
          </a:p>
        </p:txBody>
      </p:sp>
    </p:spTree>
    <p:extLst>
      <p:ext uri="{BB962C8B-B14F-4D97-AF65-F5344CB8AC3E}">
        <p14:creationId xmlns:p14="http://schemas.microsoft.com/office/powerpoint/2010/main" val="1652489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Subtitle 2"/>
          <p:cNvSpPr txBox="1">
            <a:spLocks/>
          </p:cNvSpPr>
          <p:nvPr/>
        </p:nvSpPr>
        <p:spPr>
          <a:xfrm>
            <a:off x="1306944" y="2128832"/>
            <a:ext cx="7068538" cy="3772933"/>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l" defTabSz="914400">
              <a:spcBef>
                <a:spcPts val="0"/>
              </a:spcBef>
              <a:spcAft>
                <a:spcPts val="1200"/>
              </a:spcAft>
              <a:buSzPct val="90000"/>
            </a:pPr>
            <a:r>
              <a:rPr lang="en-US" sz="7200" b="1" dirty="0">
                <a:solidFill>
                  <a:srgbClr val="0D63B5"/>
                </a:solidFill>
                <a:latin typeface="Arial"/>
                <a:cs typeface="Arial"/>
              </a:rPr>
              <a:t>David r</a:t>
            </a:r>
            <a:r>
              <a:rPr lang="en-US" sz="7200" b="1" dirty="0" smtClean="0">
                <a:solidFill>
                  <a:srgbClr val="0D63B5"/>
                </a:solidFill>
                <a:latin typeface="Arial"/>
                <a:cs typeface="Arial"/>
              </a:rPr>
              <a:t>ead </a:t>
            </a:r>
            <a:r>
              <a:rPr lang="en-US" sz="7200" b="1" dirty="0">
                <a:solidFill>
                  <a:srgbClr val="0D63B5"/>
                </a:solidFill>
                <a:latin typeface="Arial"/>
                <a:cs typeface="Arial"/>
              </a:rPr>
              <a:t>A</a:t>
            </a:r>
            <a:r>
              <a:rPr lang="en-US" sz="7200" b="1" dirty="0" smtClean="0">
                <a:solidFill>
                  <a:srgbClr val="0D63B5"/>
                </a:solidFill>
                <a:latin typeface="Arial"/>
                <a:cs typeface="Arial"/>
              </a:rPr>
              <a:t>tlantic </a:t>
            </a:r>
            <a:r>
              <a:rPr lang="en-US" sz="7200" b="1" dirty="0">
                <a:solidFill>
                  <a:srgbClr val="0D63B5"/>
                </a:solidFill>
                <a:latin typeface="Arial"/>
                <a:cs typeface="Arial"/>
              </a:rPr>
              <a:t>Monthly a</a:t>
            </a:r>
            <a:r>
              <a:rPr lang="en-US" sz="7200" b="1" dirty="0" smtClean="0">
                <a:solidFill>
                  <a:srgbClr val="0D63B5"/>
                </a:solidFill>
                <a:latin typeface="Arial"/>
                <a:cs typeface="Arial"/>
              </a:rPr>
              <a:t>rticle </a:t>
            </a:r>
            <a:r>
              <a:rPr lang="en-US" sz="7200" b="1" dirty="0">
                <a:solidFill>
                  <a:srgbClr val="0D63B5"/>
                </a:solidFill>
                <a:latin typeface="Arial"/>
                <a:cs typeface="Arial"/>
              </a:rPr>
              <a:t>d</a:t>
            </a:r>
            <a:r>
              <a:rPr lang="en-US" sz="7200" b="1" dirty="0" smtClean="0">
                <a:solidFill>
                  <a:srgbClr val="0D63B5"/>
                </a:solidFill>
                <a:latin typeface="Arial"/>
                <a:cs typeface="Arial"/>
              </a:rPr>
              <a:t>uring </a:t>
            </a:r>
            <a:r>
              <a:rPr lang="en-US" sz="7200" b="1" dirty="0">
                <a:solidFill>
                  <a:srgbClr val="0D63B5"/>
                </a:solidFill>
                <a:latin typeface="Arial"/>
                <a:cs typeface="Arial"/>
              </a:rPr>
              <a:t>a </a:t>
            </a:r>
            <a:r>
              <a:rPr lang="en-US" sz="7200" b="1" dirty="0" smtClean="0">
                <a:solidFill>
                  <a:srgbClr val="0D63B5"/>
                </a:solidFill>
                <a:latin typeface="Arial"/>
                <a:cs typeface="Arial"/>
              </a:rPr>
              <a:t>flight </a:t>
            </a:r>
            <a:endParaRPr lang="en-US" sz="7200" b="1" dirty="0">
              <a:solidFill>
                <a:srgbClr val="0D63B5"/>
              </a:solidFill>
              <a:latin typeface="Arial"/>
              <a:cs typeface="Arial"/>
            </a:endParaRPr>
          </a:p>
          <a:p>
            <a:pPr lvl="1" algn="l" defTabSz="914400">
              <a:spcBef>
                <a:spcPts val="0"/>
              </a:spcBef>
              <a:spcAft>
                <a:spcPts val="600"/>
              </a:spcAft>
              <a:buSzPct val="90000"/>
            </a:pPr>
            <a:r>
              <a:rPr lang="en-US" sz="7200" dirty="0">
                <a:solidFill>
                  <a:srgbClr val="0D63B5"/>
                </a:solidFill>
                <a:latin typeface="Arial"/>
                <a:cs typeface="Arial"/>
              </a:rPr>
              <a:t>Article discussed WWI use of Sphagnum moss and increased survival of soldiers with wounds treated topically with Sphagnum moss </a:t>
            </a:r>
          </a:p>
          <a:p>
            <a:pPr lvl="1" algn="l" defTabSz="914400">
              <a:spcBef>
                <a:spcPts val="0"/>
              </a:spcBef>
              <a:spcAft>
                <a:spcPts val="600"/>
              </a:spcAft>
              <a:buSzPct val="90000"/>
            </a:pPr>
            <a:r>
              <a:rPr lang="en-US" sz="7200" dirty="0" smtClean="0">
                <a:solidFill>
                  <a:srgbClr val="0D63B5"/>
                </a:solidFill>
                <a:latin typeface="Arial"/>
                <a:cs typeface="Arial"/>
              </a:rPr>
              <a:t>Native Americans used Sphagnum moss in wounds and as a diaper </a:t>
            </a:r>
          </a:p>
          <a:p>
            <a:pPr lvl="1" algn="l" defTabSz="914400">
              <a:spcBef>
                <a:spcPts val="0"/>
              </a:spcBef>
              <a:spcAft>
                <a:spcPts val="600"/>
              </a:spcAft>
              <a:buSzPct val="90000"/>
            </a:pPr>
            <a:r>
              <a:rPr lang="en-US" sz="7200" dirty="0" smtClean="0">
                <a:solidFill>
                  <a:srgbClr val="0D63B5"/>
                </a:solidFill>
                <a:latin typeface="Arial"/>
                <a:cs typeface="Arial"/>
              </a:rPr>
              <a:t>Vikings used Sphagnum moss to treat drinking water and preserve food </a:t>
            </a:r>
          </a:p>
          <a:p>
            <a:pPr lvl="1" algn="l" defTabSz="914400">
              <a:spcBef>
                <a:spcPts val="0"/>
              </a:spcBef>
              <a:spcAft>
                <a:spcPts val="1200"/>
              </a:spcAft>
              <a:buSzPct val="90000"/>
            </a:pPr>
            <a:r>
              <a:rPr lang="en-US" sz="7200" dirty="0" smtClean="0">
                <a:solidFill>
                  <a:srgbClr val="0D63B5"/>
                </a:solidFill>
                <a:latin typeface="Arial"/>
                <a:cs typeface="Arial"/>
              </a:rPr>
              <a:t>The article attributes </a:t>
            </a:r>
            <a:r>
              <a:rPr lang="en-US" sz="7200" dirty="0">
                <a:solidFill>
                  <a:srgbClr val="0D63B5"/>
                </a:solidFill>
                <a:latin typeface="Arial"/>
                <a:cs typeface="Arial"/>
              </a:rPr>
              <a:t>the </a:t>
            </a:r>
            <a:r>
              <a:rPr lang="en-US" sz="7200" dirty="0" smtClean="0">
                <a:solidFill>
                  <a:srgbClr val="0D63B5"/>
                </a:solidFill>
                <a:latin typeface="Arial"/>
                <a:cs typeface="Arial"/>
              </a:rPr>
              <a:t>increased </a:t>
            </a:r>
            <a:r>
              <a:rPr lang="en-US" sz="7200" dirty="0">
                <a:solidFill>
                  <a:srgbClr val="0D63B5"/>
                </a:solidFill>
                <a:latin typeface="Arial"/>
                <a:cs typeface="Arial"/>
              </a:rPr>
              <a:t>s</a:t>
            </a:r>
            <a:r>
              <a:rPr lang="en-US" sz="7200" dirty="0" smtClean="0">
                <a:solidFill>
                  <a:srgbClr val="0D63B5"/>
                </a:solidFill>
                <a:latin typeface="Arial"/>
                <a:cs typeface="Arial"/>
              </a:rPr>
              <a:t>urvival </a:t>
            </a:r>
            <a:r>
              <a:rPr lang="en-US" sz="7200" dirty="0">
                <a:solidFill>
                  <a:srgbClr val="0D63B5"/>
                </a:solidFill>
                <a:latin typeface="Arial"/>
                <a:cs typeface="Arial"/>
              </a:rPr>
              <a:t>r</a:t>
            </a:r>
            <a:r>
              <a:rPr lang="en-US" sz="7200" dirty="0" smtClean="0">
                <a:solidFill>
                  <a:srgbClr val="0D63B5"/>
                </a:solidFill>
                <a:latin typeface="Arial"/>
                <a:cs typeface="Arial"/>
              </a:rPr>
              <a:t>ate </a:t>
            </a:r>
            <a:r>
              <a:rPr lang="en-US" sz="7200" dirty="0">
                <a:solidFill>
                  <a:srgbClr val="0D63B5"/>
                </a:solidFill>
                <a:latin typeface="Arial"/>
                <a:cs typeface="Arial"/>
              </a:rPr>
              <a:t>to </a:t>
            </a:r>
            <a:r>
              <a:rPr lang="en-US" sz="7200" dirty="0" smtClean="0">
                <a:solidFill>
                  <a:srgbClr val="0D63B5"/>
                </a:solidFill>
                <a:latin typeface="Arial"/>
                <a:cs typeface="Arial"/>
              </a:rPr>
              <a:t>absorption </a:t>
            </a:r>
            <a:r>
              <a:rPr lang="en-US" sz="7200" dirty="0">
                <a:solidFill>
                  <a:srgbClr val="0D63B5"/>
                </a:solidFill>
                <a:latin typeface="Arial"/>
                <a:cs typeface="Arial"/>
              </a:rPr>
              <a:t>of </a:t>
            </a:r>
            <a:r>
              <a:rPr lang="en-US" sz="7200" dirty="0" smtClean="0">
                <a:solidFill>
                  <a:srgbClr val="0D63B5"/>
                </a:solidFill>
                <a:latin typeface="Arial"/>
                <a:cs typeface="Arial"/>
              </a:rPr>
              <a:t>fluids </a:t>
            </a:r>
            <a:r>
              <a:rPr lang="en-US" sz="7200" dirty="0">
                <a:solidFill>
                  <a:srgbClr val="0D63B5"/>
                </a:solidFill>
                <a:latin typeface="Arial"/>
                <a:cs typeface="Arial"/>
              </a:rPr>
              <a:t>by </a:t>
            </a:r>
            <a:r>
              <a:rPr lang="en-US" sz="7200" dirty="0" smtClean="0">
                <a:solidFill>
                  <a:srgbClr val="0D63B5"/>
                </a:solidFill>
                <a:latin typeface="Arial"/>
                <a:cs typeface="Arial"/>
              </a:rPr>
              <a:t>dried </a:t>
            </a:r>
            <a:r>
              <a:rPr lang="en-US" sz="7200" dirty="0">
                <a:solidFill>
                  <a:srgbClr val="0D63B5"/>
                </a:solidFill>
                <a:latin typeface="Arial"/>
                <a:cs typeface="Arial"/>
              </a:rPr>
              <a:t>m</a:t>
            </a:r>
            <a:r>
              <a:rPr lang="en-US" sz="7200" dirty="0" smtClean="0">
                <a:solidFill>
                  <a:srgbClr val="0D63B5"/>
                </a:solidFill>
                <a:latin typeface="Arial"/>
                <a:cs typeface="Arial"/>
              </a:rPr>
              <a:t>oss</a:t>
            </a:r>
            <a:endParaRPr lang="en-US" sz="7200" dirty="0">
              <a:solidFill>
                <a:srgbClr val="0D63B5"/>
              </a:solidFill>
              <a:latin typeface="Arial"/>
              <a:cs typeface="Arial"/>
            </a:endParaRPr>
          </a:p>
          <a:p>
            <a:pPr lvl="1" algn="l" defTabSz="914400">
              <a:spcBef>
                <a:spcPts val="0"/>
              </a:spcBef>
              <a:spcAft>
                <a:spcPts val="1200"/>
              </a:spcAft>
              <a:buSzPct val="90000"/>
            </a:pPr>
            <a:r>
              <a:rPr lang="en-US" sz="7200" dirty="0" smtClean="0">
                <a:solidFill>
                  <a:srgbClr val="0D63B5"/>
                </a:solidFill>
                <a:latin typeface="Arial"/>
                <a:cs typeface="Arial"/>
              </a:rPr>
              <a:t>David hypothesized that the effect </a:t>
            </a:r>
            <a:r>
              <a:rPr lang="en-US" sz="7200" dirty="0">
                <a:solidFill>
                  <a:srgbClr val="0D63B5"/>
                </a:solidFill>
                <a:latin typeface="Arial"/>
                <a:cs typeface="Arial"/>
              </a:rPr>
              <a:t>c</a:t>
            </a:r>
            <a:r>
              <a:rPr lang="en-US" sz="7200" dirty="0" smtClean="0">
                <a:solidFill>
                  <a:srgbClr val="0D63B5"/>
                </a:solidFill>
                <a:latin typeface="Arial"/>
                <a:cs typeface="Arial"/>
              </a:rPr>
              <a:t>ould </a:t>
            </a:r>
            <a:r>
              <a:rPr lang="en-US" sz="7200" dirty="0">
                <a:solidFill>
                  <a:srgbClr val="0D63B5"/>
                </a:solidFill>
                <a:latin typeface="Arial"/>
                <a:cs typeface="Arial"/>
              </a:rPr>
              <a:t>o</a:t>
            </a:r>
            <a:r>
              <a:rPr lang="en-US" sz="7200" dirty="0" smtClean="0">
                <a:solidFill>
                  <a:srgbClr val="0D63B5"/>
                </a:solidFill>
                <a:latin typeface="Arial"/>
                <a:cs typeface="Arial"/>
              </a:rPr>
              <a:t>nly </a:t>
            </a:r>
            <a:r>
              <a:rPr lang="en-US" sz="7200" dirty="0">
                <a:solidFill>
                  <a:srgbClr val="0D63B5"/>
                </a:solidFill>
                <a:latin typeface="Arial"/>
                <a:cs typeface="Arial"/>
              </a:rPr>
              <a:t>be </a:t>
            </a:r>
            <a:r>
              <a:rPr lang="en-US" sz="7200" dirty="0" smtClean="0">
                <a:solidFill>
                  <a:srgbClr val="0D63B5"/>
                </a:solidFill>
                <a:latin typeface="Arial"/>
                <a:cs typeface="Arial"/>
              </a:rPr>
              <a:t>attributed </a:t>
            </a:r>
            <a:r>
              <a:rPr lang="en-US" sz="7200" dirty="0">
                <a:solidFill>
                  <a:srgbClr val="0D63B5"/>
                </a:solidFill>
                <a:latin typeface="Arial"/>
                <a:cs typeface="Arial"/>
              </a:rPr>
              <a:t>to </a:t>
            </a:r>
            <a:r>
              <a:rPr lang="en-US" sz="7200" dirty="0" smtClean="0">
                <a:solidFill>
                  <a:srgbClr val="0D63B5"/>
                </a:solidFill>
                <a:latin typeface="Arial"/>
                <a:cs typeface="Arial"/>
              </a:rPr>
              <a:t>anti-microbial </a:t>
            </a:r>
            <a:r>
              <a:rPr lang="en-US" sz="7200" dirty="0">
                <a:solidFill>
                  <a:srgbClr val="0D63B5"/>
                </a:solidFill>
                <a:latin typeface="Arial"/>
                <a:cs typeface="Arial"/>
              </a:rPr>
              <a:t>a</a:t>
            </a:r>
            <a:r>
              <a:rPr lang="en-US" sz="7200" dirty="0" smtClean="0">
                <a:solidFill>
                  <a:srgbClr val="0D63B5"/>
                </a:solidFill>
                <a:latin typeface="Arial"/>
                <a:cs typeface="Arial"/>
              </a:rPr>
              <a:t>ctivity</a:t>
            </a:r>
            <a:endParaRPr lang="en-US" sz="7200" dirty="0">
              <a:solidFill>
                <a:srgbClr val="0D63B5"/>
              </a:solidFill>
              <a:latin typeface="Arial"/>
              <a:cs typeface="Arial"/>
            </a:endParaRPr>
          </a:p>
          <a:p>
            <a:pPr lvl="0" algn="l" defTabSz="914400">
              <a:spcBef>
                <a:spcPts val="0"/>
              </a:spcBef>
              <a:spcAft>
                <a:spcPts val="1200"/>
              </a:spcAft>
              <a:buSzPct val="90000"/>
            </a:pPr>
            <a:r>
              <a:rPr lang="en-US" sz="7200" b="1" dirty="0" smtClean="0">
                <a:solidFill>
                  <a:srgbClr val="0D63B5"/>
                </a:solidFill>
                <a:latin typeface="Arial"/>
                <a:cs typeface="Arial"/>
              </a:rPr>
              <a:t>Reviewed medical </a:t>
            </a:r>
            <a:r>
              <a:rPr lang="en-US" sz="7200" b="1" dirty="0">
                <a:solidFill>
                  <a:srgbClr val="0D63B5"/>
                </a:solidFill>
                <a:latin typeface="Arial"/>
                <a:cs typeface="Arial"/>
              </a:rPr>
              <a:t>a</a:t>
            </a:r>
            <a:r>
              <a:rPr lang="en-US" sz="7200" b="1" dirty="0" smtClean="0">
                <a:solidFill>
                  <a:srgbClr val="0D63B5"/>
                </a:solidFill>
                <a:latin typeface="Arial"/>
                <a:cs typeface="Arial"/>
              </a:rPr>
              <a:t>rticles</a:t>
            </a:r>
            <a:endParaRPr lang="en-US" sz="7200" b="1" dirty="0">
              <a:solidFill>
                <a:srgbClr val="0D63B5"/>
              </a:solidFill>
              <a:latin typeface="Arial"/>
              <a:cs typeface="Arial"/>
            </a:endParaRPr>
          </a:p>
          <a:p>
            <a:pPr lvl="0" algn="l" defTabSz="914400">
              <a:spcBef>
                <a:spcPts val="0"/>
              </a:spcBef>
              <a:spcAft>
                <a:spcPts val="1200"/>
              </a:spcAft>
              <a:buSzPct val="90000"/>
            </a:pPr>
            <a:r>
              <a:rPr lang="en-US" sz="7200" b="1" dirty="0" smtClean="0">
                <a:solidFill>
                  <a:srgbClr val="0D63B5"/>
                </a:solidFill>
                <a:latin typeface="Arial"/>
                <a:cs typeface="Arial"/>
              </a:rPr>
              <a:t>Vance began </a:t>
            </a:r>
            <a:r>
              <a:rPr lang="en-US" sz="7200" b="1" dirty="0">
                <a:solidFill>
                  <a:srgbClr val="0D63B5"/>
                </a:solidFill>
                <a:latin typeface="Arial"/>
                <a:cs typeface="Arial"/>
              </a:rPr>
              <a:t>l</a:t>
            </a:r>
            <a:r>
              <a:rPr lang="en-US" sz="7200" b="1" dirty="0" smtClean="0">
                <a:solidFill>
                  <a:srgbClr val="0D63B5"/>
                </a:solidFill>
                <a:latin typeface="Arial"/>
                <a:cs typeface="Arial"/>
              </a:rPr>
              <a:t>aboratory studies</a:t>
            </a:r>
            <a:endParaRPr lang="en-US" sz="7200" b="1" dirty="0">
              <a:solidFill>
                <a:srgbClr val="0D63B5"/>
              </a:solidFill>
              <a:latin typeface="Arial"/>
              <a:cs typeface="Arial"/>
            </a:endParaRPr>
          </a:p>
        </p:txBody>
      </p:sp>
      <p:sp>
        <p:nvSpPr>
          <p:cNvPr id="8" name="Title 1"/>
          <p:cNvSpPr txBox="1">
            <a:spLocks/>
          </p:cNvSpPr>
          <p:nvPr/>
        </p:nvSpPr>
        <p:spPr>
          <a:xfrm>
            <a:off x="3387707" y="264762"/>
            <a:ext cx="4657344" cy="1300740"/>
          </a:xfrm>
          <a:prstGeom prst="rect">
            <a:avLst/>
          </a:prstGeom>
        </p:spPr>
        <p:txBody>
          <a:bodyPr vert="horz" lIns="91440" tIns="45720" rIns="91440" bIns="45720" rtlCol="0" anchor="ctr">
            <a:normAutofit fontScale="7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dirty="0" smtClean="0">
                <a:solidFill>
                  <a:srgbClr val="000000"/>
                </a:solidFill>
                <a:latin typeface="Franklin Gothic Medium" pitchFamily="34" charset="0"/>
              </a:rPr>
              <a:t/>
            </a:r>
            <a:br>
              <a:rPr lang="en-US" sz="4500" dirty="0" smtClean="0">
                <a:solidFill>
                  <a:srgbClr val="000000"/>
                </a:solidFill>
                <a:latin typeface="Franklin Gothic Medium" pitchFamily="34" charset="0"/>
              </a:rPr>
            </a:br>
            <a:r>
              <a:rPr lang="en-US" sz="4800" b="1" dirty="0">
                <a:solidFill>
                  <a:srgbClr val="166E47"/>
                </a:solidFill>
                <a:latin typeface="Arial"/>
                <a:cs typeface="Arial"/>
              </a:rPr>
              <a:t>Why Sphagnum Moss?</a:t>
            </a:r>
          </a:p>
        </p:txBody>
      </p:sp>
    </p:spTree>
    <p:extLst>
      <p:ext uri="{BB962C8B-B14F-4D97-AF65-F5344CB8AC3E}">
        <p14:creationId xmlns:p14="http://schemas.microsoft.com/office/powerpoint/2010/main" val="33585494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66E47"/>
                </a:solidFill>
                <a:latin typeface="Arial"/>
                <a:cs typeface="Arial"/>
              </a:rPr>
              <a:t>Moss Bogs in the Upper Midwest USA</a:t>
            </a:r>
            <a:endParaRPr lang="en-US" dirty="0">
              <a:solidFill>
                <a:srgbClr val="166E47"/>
              </a:solidFill>
              <a:latin typeface="Arial"/>
              <a:cs typeface="Arial"/>
            </a:endParaRPr>
          </a:p>
        </p:txBody>
      </p:sp>
      <p:pic>
        <p:nvPicPr>
          <p:cNvPr id="13" name="Content Placeholder 12"/>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a:fillRect/>
          </a:stretch>
        </p:blipFill>
        <p:spPr/>
      </p:pic>
      <p:sp>
        <p:nvSpPr>
          <p:cNvPr id="3" name="Content Placeholder 2"/>
          <p:cNvSpPr>
            <a:spLocks noGrp="1"/>
          </p:cNvSpPr>
          <p:nvPr>
            <p:ph sz="half" idx="2"/>
          </p:nvPr>
        </p:nvSpPr>
        <p:spPr/>
        <p:txBody>
          <a:bodyPr/>
          <a:lstStyle/>
          <a:p>
            <a:r>
              <a:rPr lang="en-US" dirty="0" smtClean="0"/>
              <a:t>The land of sky blue waters</a:t>
            </a:r>
          </a:p>
          <a:p>
            <a:pPr lvl="1"/>
            <a:r>
              <a:rPr lang="en-US" dirty="0" smtClean="0"/>
              <a:t>Northern Minnesota</a:t>
            </a:r>
          </a:p>
          <a:p>
            <a:pPr lvl="1"/>
            <a:r>
              <a:rPr lang="en-US" dirty="0" smtClean="0"/>
              <a:t> Northern Wisconsin</a:t>
            </a:r>
          </a:p>
          <a:p>
            <a:pPr lvl="1"/>
            <a:r>
              <a:rPr lang="en-US" dirty="0" smtClean="0"/>
              <a:t> Upper Peninsula of Michigan</a:t>
            </a:r>
          </a:p>
          <a:p>
            <a:pPr lvl="1"/>
            <a:r>
              <a:rPr lang="en-US" dirty="0" smtClean="0"/>
              <a:t>South-eastern Canada</a:t>
            </a:r>
          </a:p>
          <a:p>
            <a:r>
              <a:rPr lang="en-US" dirty="0" smtClean="0"/>
              <a:t>Associated with Iron rich soil and water</a:t>
            </a:r>
          </a:p>
          <a:p>
            <a:pPr marL="457200" lvl="1" indent="0">
              <a:buNone/>
            </a:pPr>
            <a:r>
              <a:rPr lang="en-US" dirty="0" smtClean="0"/>
              <a:t> </a:t>
            </a:r>
            <a:endParaRPr lang="en-US" dirty="0"/>
          </a:p>
        </p:txBody>
      </p:sp>
    </p:spTree>
    <p:extLst>
      <p:ext uri="{BB962C8B-B14F-4D97-AF65-F5344CB8AC3E}">
        <p14:creationId xmlns:p14="http://schemas.microsoft.com/office/powerpoint/2010/main" val="7998026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solidFill>
                  <a:srgbClr val="166E47"/>
                </a:solidFill>
                <a:latin typeface="Arial"/>
                <a:cs typeface="Arial"/>
              </a:rPr>
              <a:t>Boundary Waters Canoe Wilderness</a:t>
            </a:r>
            <a:endParaRPr lang="en-US" sz="3600" dirty="0">
              <a:solidFill>
                <a:srgbClr val="166E47"/>
              </a:solidFill>
              <a:latin typeface="Arial"/>
              <a:cs typeface="Arial"/>
            </a:endParaRP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40843393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166E47"/>
                </a:solidFill>
                <a:latin typeface="Arial"/>
                <a:cs typeface="Arial"/>
              </a:rPr>
              <a:t>Junction of the Mississippi and St. Croix Rivers</a:t>
            </a:r>
            <a:endParaRPr lang="en-US" dirty="0">
              <a:solidFill>
                <a:srgbClr val="166E47"/>
              </a:solidFill>
              <a:latin typeface="Arial"/>
              <a:cs typeface="Arial"/>
            </a:endParaRPr>
          </a:p>
        </p:txBody>
      </p:sp>
      <p:pic>
        <p:nvPicPr>
          <p:cNvPr id="7" name="Content Placeholder 6" descr="Screen Shot 2015-01-15 at 4.41.20 PM.png"/>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01177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Transferring Nature’s Miracle to Ponds, Streams and Aquariums </a:t>
            </a:r>
            <a:endParaRPr lang="en-US" dirty="0"/>
          </a:p>
        </p:txBody>
      </p:sp>
      <p:sp>
        <p:nvSpPr>
          <p:cNvPr id="7" name="Text Placeholder 6"/>
          <p:cNvSpPr>
            <a:spLocks noGrp="1"/>
          </p:cNvSpPr>
          <p:nvPr>
            <p:ph type="body" idx="1"/>
          </p:nvPr>
        </p:nvSpPr>
        <p:spPr/>
        <p:txBody>
          <a:bodyPr/>
          <a:lstStyle/>
          <a:p>
            <a:pPr algn="ctr"/>
            <a:r>
              <a:rPr lang="en-US" dirty="0" smtClean="0"/>
              <a:t>Nature’s Moss Water Treatment</a:t>
            </a:r>
            <a:endParaRPr lang="en-US" dirty="0"/>
          </a:p>
        </p:txBody>
      </p:sp>
      <p:sp>
        <p:nvSpPr>
          <p:cNvPr id="8" name="Content Placeholder 7"/>
          <p:cNvSpPr>
            <a:spLocks noGrp="1"/>
          </p:cNvSpPr>
          <p:nvPr>
            <p:ph sz="half" idx="2"/>
          </p:nvPr>
        </p:nvSpPr>
        <p:spPr/>
        <p:txBody>
          <a:bodyPr>
            <a:normAutofit lnSpcReduction="10000"/>
          </a:bodyPr>
          <a:lstStyle/>
          <a:p>
            <a:r>
              <a:rPr lang="en-US" dirty="0" smtClean="0"/>
              <a:t>Sphagnum moss is alive</a:t>
            </a:r>
          </a:p>
          <a:p>
            <a:r>
              <a:rPr lang="en-US" dirty="0" smtClean="0"/>
              <a:t>Sphagnum moss regenerates water treatment activities</a:t>
            </a:r>
          </a:p>
          <a:p>
            <a:r>
              <a:rPr lang="en-US" dirty="0" smtClean="0"/>
              <a:t>Water flows through the moss bogs in a slow steady stream</a:t>
            </a:r>
          </a:p>
          <a:p>
            <a:r>
              <a:rPr lang="en-US" dirty="0" smtClean="0"/>
              <a:t>Sphagnum treated water flows downstream to affect all the water</a:t>
            </a:r>
            <a:endParaRPr lang="en-US" dirty="0"/>
          </a:p>
        </p:txBody>
      </p:sp>
      <p:sp>
        <p:nvSpPr>
          <p:cNvPr id="9" name="Text Placeholder 8"/>
          <p:cNvSpPr>
            <a:spLocks noGrp="1"/>
          </p:cNvSpPr>
          <p:nvPr>
            <p:ph type="body" sz="quarter" idx="3"/>
          </p:nvPr>
        </p:nvSpPr>
        <p:spPr/>
        <p:txBody>
          <a:bodyPr/>
          <a:lstStyle/>
          <a:p>
            <a:pPr algn="ctr"/>
            <a:r>
              <a:rPr lang="en-US" dirty="0" smtClean="0"/>
              <a:t>ProMoss™ Water Treatment</a:t>
            </a:r>
            <a:endParaRPr lang="en-US" dirty="0"/>
          </a:p>
        </p:txBody>
      </p:sp>
      <p:sp>
        <p:nvSpPr>
          <p:cNvPr id="10" name="Content Placeholder 9"/>
          <p:cNvSpPr>
            <a:spLocks noGrp="1"/>
          </p:cNvSpPr>
          <p:nvPr>
            <p:ph sz="quarter" idx="4"/>
          </p:nvPr>
        </p:nvSpPr>
        <p:spPr/>
        <p:txBody>
          <a:bodyPr>
            <a:normAutofit lnSpcReduction="10000"/>
          </a:bodyPr>
          <a:lstStyle/>
          <a:p>
            <a:r>
              <a:rPr lang="en-US" dirty="0" smtClean="0"/>
              <a:t>ProMoss™ is dead</a:t>
            </a:r>
          </a:p>
          <a:p>
            <a:r>
              <a:rPr lang="en-US" dirty="0" smtClean="0"/>
              <a:t>Dosage is based on one months activity</a:t>
            </a:r>
          </a:p>
          <a:p>
            <a:r>
              <a:rPr lang="en-US" dirty="0" smtClean="0"/>
              <a:t>After one month the leaves are full and have delivered all their molecules to the water</a:t>
            </a:r>
          </a:p>
          <a:p>
            <a:r>
              <a:rPr lang="en-US" dirty="0" smtClean="0"/>
              <a:t>Either the water moves or needs to be pumped to move through ProMoss™</a:t>
            </a:r>
            <a:endParaRPr lang="en-US" dirty="0"/>
          </a:p>
        </p:txBody>
      </p:sp>
      <p:sp>
        <p:nvSpPr>
          <p:cNvPr id="4" name="Date Placeholder 3"/>
          <p:cNvSpPr>
            <a:spLocks noGrp="1"/>
          </p:cNvSpPr>
          <p:nvPr>
            <p:ph type="dt" sz="half" idx="10"/>
          </p:nvPr>
        </p:nvSpPr>
        <p:spPr/>
        <p:txBody>
          <a:bodyPr/>
          <a:lstStyle/>
          <a:p>
            <a:fld id="{F1475ED1-95DB-7645-8ACF-27A753D92722}" type="datetime1">
              <a:rPr lang="en-US" smtClean="0"/>
              <a:t>11/20/15</a:t>
            </a:fld>
            <a:endParaRPr lang="en-US"/>
          </a:p>
        </p:txBody>
      </p:sp>
      <p:sp>
        <p:nvSpPr>
          <p:cNvPr id="6" name="Slide Number Placeholder 5"/>
          <p:cNvSpPr>
            <a:spLocks noGrp="1"/>
          </p:cNvSpPr>
          <p:nvPr>
            <p:ph type="sldNum" sz="quarter" idx="12"/>
          </p:nvPr>
        </p:nvSpPr>
        <p:spPr/>
        <p:txBody>
          <a:bodyPr/>
          <a:lstStyle/>
          <a:p>
            <a:fld id="{D94467C1-AB3A-B740-8D1D-91AB73B8CF89}" type="slidenum">
              <a:rPr lang="en-US" smtClean="0"/>
              <a:t>7</a:t>
            </a:fld>
            <a:endParaRPr lang="en-US"/>
          </a:p>
        </p:txBody>
      </p:sp>
    </p:spTree>
    <p:extLst>
      <p:ext uri="{BB962C8B-B14F-4D97-AF65-F5344CB8AC3E}">
        <p14:creationId xmlns:p14="http://schemas.microsoft.com/office/powerpoint/2010/main" val="3148304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387707" y="427603"/>
            <a:ext cx="4657344" cy="1082314"/>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dirty="0" smtClean="0">
                <a:solidFill>
                  <a:srgbClr val="000000"/>
                </a:solidFill>
                <a:latin typeface="Franklin Gothic Medium" pitchFamily="34" charset="0"/>
              </a:rPr>
              <a:t/>
            </a:r>
            <a:br>
              <a:rPr lang="en-US" sz="4500" dirty="0" smtClean="0">
                <a:solidFill>
                  <a:srgbClr val="000000"/>
                </a:solidFill>
                <a:latin typeface="Franklin Gothic Medium" pitchFamily="34" charset="0"/>
              </a:rPr>
            </a:br>
            <a:r>
              <a:rPr lang="en-US" sz="4800" b="1" dirty="0" smtClean="0">
                <a:solidFill>
                  <a:srgbClr val="166E47"/>
                </a:solidFill>
                <a:latin typeface="Arial"/>
                <a:cs typeface="Arial"/>
              </a:rPr>
              <a:t>Sphagnum Moss</a:t>
            </a:r>
            <a:endParaRPr lang="en-US" sz="4800" b="1" dirty="0">
              <a:solidFill>
                <a:srgbClr val="166E47"/>
              </a:solidFill>
              <a:latin typeface="Arial"/>
              <a:cs typeface="Arial"/>
            </a:endParaRPr>
          </a:p>
        </p:txBody>
      </p:sp>
      <p:sp>
        <p:nvSpPr>
          <p:cNvPr id="2" name="TextBox 1"/>
          <p:cNvSpPr txBox="1"/>
          <p:nvPr/>
        </p:nvSpPr>
        <p:spPr>
          <a:xfrm>
            <a:off x="2761147" y="2153334"/>
            <a:ext cx="184666" cy="369332"/>
          </a:xfrm>
          <a:prstGeom prst="rect">
            <a:avLst/>
          </a:prstGeom>
          <a:noFill/>
        </p:spPr>
        <p:txBody>
          <a:bodyPr wrap="none" rtlCol="0">
            <a:spAutoFit/>
          </a:bodyPr>
          <a:lstStyle/>
          <a:p>
            <a:endParaRPr lang="en-US" dirty="0"/>
          </a:p>
        </p:txBody>
      </p:sp>
      <p:sp>
        <p:nvSpPr>
          <p:cNvPr id="11" name="TextBox 10"/>
          <p:cNvSpPr txBox="1"/>
          <p:nvPr/>
        </p:nvSpPr>
        <p:spPr>
          <a:xfrm>
            <a:off x="848781" y="2571597"/>
            <a:ext cx="3499101" cy="3239348"/>
          </a:xfrm>
          <a:prstGeom prst="rect">
            <a:avLst/>
          </a:prstGeom>
          <a:noFill/>
        </p:spPr>
        <p:txBody>
          <a:bodyPr wrap="square" rtlCol="0">
            <a:spAutoFit/>
          </a:bodyPr>
          <a:lstStyle/>
          <a:p>
            <a:pPr marL="457200" indent="-457200">
              <a:buFont typeface="Arial"/>
              <a:buChar char="•"/>
            </a:pPr>
            <a:r>
              <a:rPr lang="en-US" sz="2800" dirty="0" smtClean="0">
                <a:solidFill>
                  <a:srgbClr val="0D63B5"/>
                </a:solidFill>
                <a:latin typeface="Arial"/>
                <a:cs typeface="Arial"/>
              </a:rPr>
              <a:t>Harvested by hand</a:t>
            </a:r>
          </a:p>
          <a:p>
            <a:pPr marL="457200" indent="-457200">
              <a:buFont typeface="Arial"/>
              <a:buChar char="•"/>
            </a:pPr>
            <a:r>
              <a:rPr lang="en-US" sz="2800" dirty="0" smtClean="0">
                <a:solidFill>
                  <a:srgbClr val="0D63B5"/>
                </a:solidFill>
                <a:latin typeface="Arial"/>
                <a:cs typeface="Arial"/>
              </a:rPr>
              <a:t>Green </a:t>
            </a:r>
          </a:p>
          <a:p>
            <a:pPr marL="457200" indent="-457200">
              <a:buFont typeface="Arial"/>
              <a:buChar char="•"/>
            </a:pPr>
            <a:r>
              <a:rPr lang="en-US" sz="2800" dirty="0" smtClean="0">
                <a:solidFill>
                  <a:srgbClr val="0D63B5"/>
                </a:solidFill>
                <a:latin typeface="Arial"/>
                <a:cs typeface="Arial"/>
              </a:rPr>
              <a:t>Sustainable</a:t>
            </a:r>
          </a:p>
          <a:p>
            <a:pPr marL="457200" indent="-457200">
              <a:buFont typeface="Arial"/>
              <a:buChar char="•"/>
            </a:pPr>
            <a:r>
              <a:rPr lang="en-US" sz="2800" dirty="0" smtClean="0">
                <a:solidFill>
                  <a:srgbClr val="0D63B5"/>
                </a:solidFill>
                <a:latin typeface="Arial"/>
                <a:cs typeface="Arial"/>
              </a:rPr>
              <a:t>Renewable</a:t>
            </a:r>
          </a:p>
          <a:p>
            <a:pPr marL="914400">
              <a:lnSpc>
                <a:spcPct val="150000"/>
              </a:lnSpc>
            </a:pPr>
            <a:endParaRPr lang="en-US" sz="2600" dirty="0" smtClean="0">
              <a:solidFill>
                <a:schemeClr val="accent1">
                  <a:lumMod val="75000"/>
                </a:schemeClr>
              </a:solidFill>
              <a:latin typeface="Arial"/>
              <a:cs typeface="Arial"/>
            </a:endParaRPr>
          </a:p>
          <a:p>
            <a:endParaRPr lang="en-US" dirty="0"/>
          </a:p>
        </p:txBody>
      </p:sp>
      <p:pic>
        <p:nvPicPr>
          <p:cNvPr id="12" name="Picture 1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741" y="2522666"/>
            <a:ext cx="3703310" cy="3196791"/>
          </a:xfrm>
          <a:prstGeom prst="rect">
            <a:avLst/>
          </a:prstGeom>
          <a:ln>
            <a:noFill/>
          </a:ln>
          <a:effectLst>
            <a:softEdge rad="112500"/>
          </a:effectLst>
        </p:spPr>
      </p:pic>
    </p:spTree>
    <p:extLst>
      <p:ext uri="{BB962C8B-B14F-4D97-AF65-F5344CB8AC3E}">
        <p14:creationId xmlns:p14="http://schemas.microsoft.com/office/powerpoint/2010/main" val="241903586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4471" y="119529"/>
            <a:ext cx="8890000" cy="6604000"/>
          </a:xfrm>
          <a:prstGeom prst="rect">
            <a:avLst/>
          </a:prstGeom>
          <a:noFill/>
          <a:ln w="76200" cmpd="thickThin">
            <a:solidFill>
              <a:srgbClr val="3366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387707" y="505943"/>
            <a:ext cx="4657344" cy="1082314"/>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500" dirty="0" smtClean="0">
                <a:solidFill>
                  <a:srgbClr val="000000"/>
                </a:solidFill>
                <a:latin typeface="Franklin Gothic Medium" pitchFamily="34" charset="0"/>
              </a:rPr>
              <a:t/>
            </a:r>
            <a:br>
              <a:rPr lang="en-US" sz="4500" dirty="0" smtClean="0">
                <a:solidFill>
                  <a:srgbClr val="000000"/>
                </a:solidFill>
                <a:latin typeface="Franklin Gothic Medium" pitchFamily="34" charset="0"/>
              </a:rPr>
            </a:br>
            <a:r>
              <a:rPr lang="en-US" sz="16000" b="1" dirty="0" smtClean="0">
                <a:solidFill>
                  <a:srgbClr val="166E47"/>
                </a:solidFill>
                <a:latin typeface="Arial"/>
                <a:cs typeface="Arial"/>
              </a:rPr>
              <a:t>Sphagnum Moss Bog</a:t>
            </a:r>
            <a:endParaRPr lang="en-US" sz="16000" b="1" dirty="0">
              <a:solidFill>
                <a:srgbClr val="166E47"/>
              </a:solidFill>
              <a:latin typeface="Arial"/>
              <a:cs typeface="Arial"/>
            </a:endParaRPr>
          </a:p>
        </p:txBody>
      </p:sp>
      <p:sp>
        <p:nvSpPr>
          <p:cNvPr id="2" name="TextBox 1"/>
          <p:cNvSpPr txBox="1"/>
          <p:nvPr/>
        </p:nvSpPr>
        <p:spPr>
          <a:xfrm>
            <a:off x="2761147" y="2153334"/>
            <a:ext cx="184666" cy="369332"/>
          </a:xfrm>
          <a:prstGeom prst="rect">
            <a:avLst/>
          </a:prstGeom>
          <a:noFill/>
        </p:spPr>
        <p:txBody>
          <a:bodyPr wrap="none" rtlCol="0">
            <a:spAutoFit/>
          </a:bodyPr>
          <a:lstStyle/>
          <a:p>
            <a:endParaRPr lang="en-US" dirty="0"/>
          </a:p>
        </p:txBody>
      </p:sp>
      <p:pic>
        <p:nvPicPr>
          <p:cNvPr id="13" name="Picture 2" descr="img00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9199" y="1966544"/>
            <a:ext cx="7233011" cy="4189221"/>
          </a:xfrm>
          <a:prstGeom prst="rect">
            <a:avLst/>
          </a:prstGeom>
          <a:noFill/>
          <a:ln w="9525" algn="ctr">
            <a:miter lim="800000"/>
            <a:headEnd/>
            <a:tailEnd/>
          </a:ln>
        </p:spPr>
      </p:pic>
    </p:spTree>
    <p:extLst>
      <p:ext uri="{BB962C8B-B14F-4D97-AF65-F5344CB8AC3E}">
        <p14:creationId xmlns:p14="http://schemas.microsoft.com/office/powerpoint/2010/main" val="228677860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59</TotalTime>
  <Words>1255</Words>
  <Application>Microsoft Macintosh PowerPoint</Application>
  <PresentationFormat>On-screen Show (4:3)</PresentationFormat>
  <Paragraphs>179</Paragraphs>
  <Slides>26</Slides>
  <Notes>12</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Default Theme</vt:lpstr>
      <vt:lpstr>Use of ProMoss™ in Aquariums</vt:lpstr>
      <vt:lpstr>PowerPoint Presentation</vt:lpstr>
      <vt:lpstr>PowerPoint Presentation</vt:lpstr>
      <vt:lpstr>Moss Bogs in the Upper Midwest USA</vt:lpstr>
      <vt:lpstr>Boundary Waters Canoe Wilderness</vt:lpstr>
      <vt:lpstr>Junction of the Mississippi and St. Croix Rivers</vt:lpstr>
      <vt:lpstr>Transferring Nature’s Miracle to Ponds, Streams and Aquariums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Personal Aquarium Upstate NY</vt:lpstr>
      <vt:lpstr>Personal Aquarium Upstate NY</vt:lpstr>
      <vt:lpstr>Freshwater Aquarium Controlled Study</vt:lpstr>
      <vt:lpstr>Aquariums</vt:lpstr>
      <vt:lpstr>Aquariums</vt:lpstr>
      <vt:lpstr>Number of Fish per Tank</vt:lpstr>
      <vt:lpstr>pH</vt:lpstr>
      <vt:lpstr>Turbidity</vt:lpstr>
      <vt:lpstr>NITRATE</vt:lpstr>
      <vt:lpstr>CWS Aquarium Treated With ProMoss™</vt:lpstr>
      <vt:lpstr>CWS Aquarium Care</vt:lpstr>
      <vt:lpstr>Conclusions</vt:lpstr>
    </vt:vector>
  </TitlesOfParts>
  <Company>Creative Water Solutions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ProMoss™ in Aquariums</dc:title>
  <dc:creator>David  Knighton</dc:creator>
  <cp:lastModifiedBy>Florence Bohu</cp:lastModifiedBy>
  <cp:revision>8</cp:revision>
  <dcterms:created xsi:type="dcterms:W3CDTF">2015-10-30T02:43:07Z</dcterms:created>
  <dcterms:modified xsi:type="dcterms:W3CDTF">2015-11-20T19:04:25Z</dcterms:modified>
</cp:coreProperties>
</file>